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4" r:id="rId2"/>
  </p:sldMasterIdLst>
  <p:notesMasterIdLst>
    <p:notesMasterId r:id="rId24"/>
  </p:notesMasterIdLst>
  <p:handoutMasterIdLst>
    <p:handoutMasterId r:id="rId25"/>
  </p:handoutMasterIdLst>
  <p:sldIdLst>
    <p:sldId id="259" r:id="rId3"/>
    <p:sldId id="289" r:id="rId4"/>
    <p:sldId id="402" r:id="rId5"/>
    <p:sldId id="401" r:id="rId6"/>
    <p:sldId id="420" r:id="rId7"/>
    <p:sldId id="419" r:id="rId8"/>
    <p:sldId id="412" r:id="rId9"/>
    <p:sldId id="415" r:id="rId10"/>
    <p:sldId id="416" r:id="rId11"/>
    <p:sldId id="417" r:id="rId12"/>
    <p:sldId id="418" r:id="rId13"/>
    <p:sldId id="413" r:id="rId14"/>
    <p:sldId id="411" r:id="rId15"/>
    <p:sldId id="403" r:id="rId16"/>
    <p:sldId id="407" r:id="rId17"/>
    <p:sldId id="408" r:id="rId18"/>
    <p:sldId id="404" r:id="rId19"/>
    <p:sldId id="409" r:id="rId20"/>
    <p:sldId id="410" r:id="rId21"/>
    <p:sldId id="405" r:id="rId22"/>
    <p:sldId id="34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ldId id="259"/>
          </p14:sldIdLst>
        </p14:section>
        <p14:section name="Overview and Objectives" id="{ABA716BF-3A5C-4ADB-94C9-CFEF84EBA240}">
          <p14:sldIdLst>
            <p14:sldId id="289"/>
            <p14:sldId id="402"/>
            <p14:sldId id="401"/>
            <p14:sldId id="420"/>
            <p14:sldId id="419"/>
            <p14:sldId id="412"/>
            <p14:sldId id="415"/>
            <p14:sldId id="416"/>
            <p14:sldId id="417"/>
            <p14:sldId id="418"/>
            <p14:sldId id="413"/>
            <p14:sldId id="411"/>
            <p14:sldId id="403"/>
            <p14:sldId id="407"/>
            <p14:sldId id="408"/>
            <p14:sldId id="404"/>
            <p14:sldId id="409"/>
            <p14:sldId id="410"/>
            <p14:sldId id="405"/>
            <p14:sldId id="347"/>
          </p14:sldIdLst>
        </p14:section>
        <p14:section name="Topic 1" id="{6D9936A3-3945-4757-BC8B-B5C252D8E036}">
          <p14:sldIdLst/>
        </p14:section>
        <p14:section name="Sample Slides for Visuals" id="{BAB3A466-96C9-4230-9978-795378D75699}">
          <p14:sldIdLst/>
        </p14:section>
        <p14:section name="Case Study" id="{8C0305C9-B152-4FBA-A789-FE1976D53990}">
          <p14:sldIdLst/>
        </p14:section>
        <p14:section name="Conclusion and Summary" id="{790CEF5B-569A-4C2F-BED5-750B08C0E5AD}">
          <p14:sldIdLst/>
        </p14:section>
        <p14:section name="Appendix" id="{3F78B471-41DA-46F2-A8E4-97E471896AB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74" autoAdjust="0"/>
    <p:restoredTop sz="88986" autoAdjust="0"/>
  </p:normalViewPr>
  <p:slideViewPr>
    <p:cSldViewPr>
      <p:cViewPr varScale="1">
        <p:scale>
          <a:sx n="107" d="100"/>
          <a:sy n="107" d="100"/>
        </p:scale>
        <p:origin x="-104" y="-304"/>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9/15/16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515811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9/15/16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173542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endParaRPr lang="en-US" dirty="0" smtClean="0"/>
          </a:p>
        </p:txBody>
      </p:sp>
      <p:sp>
        <p:nvSpPr>
          <p:cNvPr id="4" name="Slide Number Placeholder 3"/>
          <p:cNvSpPr>
            <a:spLocks noGrp="1"/>
          </p:cNvSpPr>
          <p:nvPr>
            <p:ph type="sldNum" sz="quarter" idx="10"/>
          </p:nvPr>
        </p:nvSpPr>
        <p:spPr/>
        <p:txBody>
          <a:bodyPr/>
          <a:lstStyle/>
          <a:p>
            <a:fld id="{EC6EAC7D-5A89-47C2-8ABA-56C9C2DEF7A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 a section header for each of the topics, so there is a clear transition to the audience. </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9/15/16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9/15/16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9/15/16</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2749050" y="998400"/>
            <a:ext cx="3645900" cy="48612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11" name="Shape 11"/>
          <p:cNvSpPr/>
          <p:nvPr/>
        </p:nvSpPr>
        <p:spPr>
          <a:xfrm>
            <a:off x="2992950" y="1323600"/>
            <a:ext cx="3158100" cy="4210800"/>
          </a:xfrm>
          <a:prstGeom prst="rect">
            <a:avLst/>
          </a:prstGeom>
          <a:noFill/>
          <a:ln w="28575" cap="flat" cmpd="sng">
            <a:solidFill>
              <a:schemeClr val="lt1"/>
            </a:solidFill>
            <a:prstDash val="solid"/>
            <a:miter/>
            <a:headEnd type="none" w="med" len="med"/>
            <a:tailEnd type="none" w="med" len="med"/>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12" name="Shape 12"/>
          <p:cNvSpPr txBox="1">
            <a:spLocks noGrp="1"/>
          </p:cNvSpPr>
          <p:nvPr>
            <p:ph type="ctrTitle"/>
          </p:nvPr>
        </p:nvSpPr>
        <p:spPr>
          <a:xfrm>
            <a:off x="3096250" y="2169600"/>
            <a:ext cx="2951400" cy="2112300"/>
          </a:xfrm>
          <a:prstGeom prst="rect">
            <a:avLst/>
          </a:prstGeom>
        </p:spPr>
        <p:txBody>
          <a:bodyPr lIns="91425" tIns="91425" rIns="91425" bIns="91425" anchor="ctr" anchorCtr="0"/>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a:endParaRPr/>
          </a:p>
        </p:txBody>
      </p:sp>
      <p:sp>
        <p:nvSpPr>
          <p:cNvPr id="13" name="Shape 13"/>
          <p:cNvSpPr txBox="1">
            <a:spLocks noGrp="1"/>
          </p:cNvSpPr>
          <p:nvPr>
            <p:ph type="subTitle" idx="1"/>
          </p:nvPr>
        </p:nvSpPr>
        <p:spPr>
          <a:xfrm>
            <a:off x="3096362" y="4355907"/>
            <a:ext cx="2951400" cy="935100"/>
          </a:xfrm>
          <a:prstGeom prst="rect">
            <a:avLst/>
          </a:prstGeom>
        </p:spPr>
        <p:txBody>
          <a:bodyPr lIns="91425" tIns="91425" rIns="91425" bIns="91425" anchor="b" anchorCtr="0"/>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Shape 1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001045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509550" y="1898500"/>
            <a:ext cx="8124900" cy="2397600"/>
          </a:xfrm>
          <a:prstGeom prst="rect">
            <a:avLst/>
          </a:prstGeom>
        </p:spPr>
        <p:txBody>
          <a:bodyPr lIns="91425" tIns="91425" rIns="91425" bIns="91425" anchor="ctr" anchorCtr="0"/>
          <a:lstStyle>
            <a:lvl1pPr lvl="0" algn="ctr">
              <a:spcBef>
                <a:spcPts val="0"/>
              </a:spcBef>
              <a:buClr>
                <a:schemeClr val="lt1"/>
              </a:buClr>
              <a:buSzPct val="100000"/>
              <a:buFont typeface="Lato"/>
              <a:defRPr sz="4800" b="0">
                <a:solidFill>
                  <a:schemeClr val="lt1"/>
                </a:solidFill>
                <a:latin typeface="Lato"/>
                <a:ea typeface="Lato"/>
                <a:cs typeface="Lato"/>
                <a:sym typeface="Lato"/>
              </a:defRPr>
            </a:lvl1pPr>
            <a:lvl2pPr lvl="1" algn="ctr">
              <a:spcBef>
                <a:spcPts val="0"/>
              </a:spcBef>
              <a:buClr>
                <a:schemeClr val="lt1"/>
              </a:buClr>
              <a:buSzPct val="100000"/>
              <a:buFont typeface="Lato"/>
              <a:defRPr sz="4800" b="0">
                <a:solidFill>
                  <a:schemeClr val="lt1"/>
                </a:solidFill>
                <a:latin typeface="Lato"/>
                <a:ea typeface="Lato"/>
                <a:cs typeface="Lato"/>
                <a:sym typeface="Lato"/>
              </a:defRPr>
            </a:lvl2pPr>
            <a:lvl3pPr lvl="2" algn="ctr">
              <a:spcBef>
                <a:spcPts val="0"/>
              </a:spcBef>
              <a:buClr>
                <a:schemeClr val="lt1"/>
              </a:buClr>
              <a:buSzPct val="100000"/>
              <a:buFont typeface="Lato"/>
              <a:defRPr sz="4800" b="0">
                <a:solidFill>
                  <a:schemeClr val="lt1"/>
                </a:solidFill>
                <a:latin typeface="Lato"/>
                <a:ea typeface="Lato"/>
                <a:cs typeface="Lato"/>
                <a:sym typeface="Lato"/>
              </a:defRPr>
            </a:lvl3pPr>
            <a:lvl4pPr lvl="3" algn="ctr">
              <a:spcBef>
                <a:spcPts val="0"/>
              </a:spcBef>
              <a:buClr>
                <a:schemeClr val="lt1"/>
              </a:buClr>
              <a:buSzPct val="100000"/>
              <a:buFont typeface="Lato"/>
              <a:defRPr sz="4800" b="0">
                <a:solidFill>
                  <a:schemeClr val="lt1"/>
                </a:solidFill>
                <a:latin typeface="Lato"/>
                <a:ea typeface="Lato"/>
                <a:cs typeface="Lato"/>
                <a:sym typeface="Lato"/>
              </a:defRPr>
            </a:lvl4pPr>
            <a:lvl5pPr lvl="4" algn="ctr">
              <a:spcBef>
                <a:spcPts val="0"/>
              </a:spcBef>
              <a:buClr>
                <a:schemeClr val="lt1"/>
              </a:buClr>
              <a:buSzPct val="100000"/>
              <a:buFont typeface="Lato"/>
              <a:defRPr sz="4800" b="0">
                <a:solidFill>
                  <a:schemeClr val="lt1"/>
                </a:solidFill>
                <a:latin typeface="Lato"/>
                <a:ea typeface="Lato"/>
                <a:cs typeface="Lato"/>
                <a:sym typeface="Lato"/>
              </a:defRPr>
            </a:lvl5pPr>
            <a:lvl6pPr lvl="5" algn="ctr">
              <a:spcBef>
                <a:spcPts val="0"/>
              </a:spcBef>
              <a:buClr>
                <a:schemeClr val="lt1"/>
              </a:buClr>
              <a:buSzPct val="100000"/>
              <a:buFont typeface="Lato"/>
              <a:defRPr sz="4800" b="0">
                <a:solidFill>
                  <a:schemeClr val="lt1"/>
                </a:solidFill>
                <a:latin typeface="Lato"/>
                <a:ea typeface="Lato"/>
                <a:cs typeface="Lato"/>
                <a:sym typeface="Lato"/>
              </a:defRPr>
            </a:lvl6pPr>
            <a:lvl7pPr lvl="6" algn="ctr">
              <a:spcBef>
                <a:spcPts val="0"/>
              </a:spcBef>
              <a:buClr>
                <a:schemeClr val="lt1"/>
              </a:buClr>
              <a:buSzPct val="100000"/>
              <a:buFont typeface="Lato"/>
              <a:defRPr sz="4800" b="0">
                <a:solidFill>
                  <a:schemeClr val="lt1"/>
                </a:solidFill>
                <a:latin typeface="Lato"/>
                <a:ea typeface="Lato"/>
                <a:cs typeface="Lato"/>
                <a:sym typeface="Lato"/>
              </a:defRPr>
            </a:lvl7pPr>
            <a:lvl8pPr lvl="7" algn="ctr">
              <a:spcBef>
                <a:spcPts val="0"/>
              </a:spcBef>
              <a:buClr>
                <a:schemeClr val="lt1"/>
              </a:buClr>
              <a:buSzPct val="100000"/>
              <a:buFont typeface="Lato"/>
              <a:defRPr sz="4800" b="0">
                <a:solidFill>
                  <a:schemeClr val="lt1"/>
                </a:solidFill>
                <a:latin typeface="Lato"/>
                <a:ea typeface="Lato"/>
                <a:cs typeface="Lato"/>
                <a:sym typeface="Lato"/>
              </a:defRPr>
            </a:lvl8pPr>
            <a:lvl9pPr lvl="8" algn="ctr">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17" name="Shape 1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73456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6727600"/>
            <a:ext cx="9144000" cy="1305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20" name="Shape 20"/>
          <p:cNvSpPr txBox="1">
            <a:spLocks noGrp="1"/>
          </p:cNvSpPr>
          <p:nvPr>
            <p:ph type="title"/>
          </p:nvPr>
        </p:nvSpPr>
        <p:spPr>
          <a:xfrm>
            <a:off x="311700" y="521800"/>
            <a:ext cx="8520600" cy="834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676854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521800"/>
            <a:ext cx="8520600" cy="834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920362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21800"/>
            <a:ext cx="8520600" cy="834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339139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85517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408822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Main point">
    <p:bg>
      <p:bgPr>
        <a:solidFill>
          <a:schemeClr val="dk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701800"/>
            <a:ext cx="5618700" cy="5454300"/>
          </a:xfrm>
          <a:prstGeom prst="rect">
            <a:avLst/>
          </a:prstGeom>
        </p:spPr>
        <p:txBody>
          <a:bodyPr lIns="91425" tIns="91425" rIns="91425" bIns="91425" anchor="ctr" anchorCtr="0"/>
          <a:lstStyle>
            <a:lvl1pPr lvl="0">
              <a:spcBef>
                <a:spcPts val="0"/>
              </a:spcBef>
              <a:buClr>
                <a:schemeClr val="lt1"/>
              </a:buClr>
              <a:buSzPct val="100000"/>
              <a:buFont typeface="Lato"/>
              <a:defRPr sz="4800" b="0">
                <a:solidFill>
                  <a:schemeClr val="lt1"/>
                </a:solidFill>
                <a:latin typeface="Lato"/>
                <a:ea typeface="Lato"/>
                <a:cs typeface="Lato"/>
                <a:sym typeface="Lato"/>
              </a:defRPr>
            </a:lvl1pPr>
            <a:lvl2pPr lvl="1">
              <a:spcBef>
                <a:spcPts val="0"/>
              </a:spcBef>
              <a:buClr>
                <a:schemeClr val="lt1"/>
              </a:buClr>
              <a:buSzPct val="100000"/>
              <a:buFont typeface="Lato"/>
              <a:defRPr sz="4800" b="0">
                <a:solidFill>
                  <a:schemeClr val="lt1"/>
                </a:solidFill>
                <a:latin typeface="Lato"/>
                <a:ea typeface="Lato"/>
                <a:cs typeface="Lato"/>
                <a:sym typeface="Lato"/>
              </a:defRPr>
            </a:lvl2pPr>
            <a:lvl3pPr lvl="2">
              <a:spcBef>
                <a:spcPts val="0"/>
              </a:spcBef>
              <a:buClr>
                <a:schemeClr val="lt1"/>
              </a:buClr>
              <a:buSzPct val="100000"/>
              <a:buFont typeface="Lato"/>
              <a:defRPr sz="4800" b="0">
                <a:solidFill>
                  <a:schemeClr val="lt1"/>
                </a:solidFill>
                <a:latin typeface="Lato"/>
                <a:ea typeface="Lato"/>
                <a:cs typeface="Lato"/>
                <a:sym typeface="Lato"/>
              </a:defRPr>
            </a:lvl3pPr>
            <a:lvl4pPr lvl="3">
              <a:spcBef>
                <a:spcPts val="0"/>
              </a:spcBef>
              <a:buClr>
                <a:schemeClr val="lt1"/>
              </a:buClr>
              <a:buSzPct val="100000"/>
              <a:buFont typeface="Lato"/>
              <a:defRPr sz="4800" b="0">
                <a:solidFill>
                  <a:schemeClr val="lt1"/>
                </a:solidFill>
                <a:latin typeface="Lato"/>
                <a:ea typeface="Lato"/>
                <a:cs typeface="Lato"/>
                <a:sym typeface="Lato"/>
              </a:defRPr>
            </a:lvl4pPr>
            <a:lvl5pPr lvl="4">
              <a:spcBef>
                <a:spcPts val="0"/>
              </a:spcBef>
              <a:buClr>
                <a:schemeClr val="lt1"/>
              </a:buClr>
              <a:buSzPct val="100000"/>
              <a:buFont typeface="Lato"/>
              <a:defRPr sz="4800" b="0">
                <a:solidFill>
                  <a:schemeClr val="lt1"/>
                </a:solidFill>
                <a:latin typeface="Lato"/>
                <a:ea typeface="Lato"/>
                <a:cs typeface="Lato"/>
                <a:sym typeface="Lato"/>
              </a:defRPr>
            </a:lvl5pPr>
            <a:lvl6pPr lvl="5">
              <a:spcBef>
                <a:spcPts val="0"/>
              </a:spcBef>
              <a:buClr>
                <a:schemeClr val="lt1"/>
              </a:buClr>
              <a:buSzPct val="100000"/>
              <a:buFont typeface="Lato"/>
              <a:defRPr sz="4800" b="0">
                <a:solidFill>
                  <a:schemeClr val="lt1"/>
                </a:solidFill>
                <a:latin typeface="Lato"/>
                <a:ea typeface="Lato"/>
                <a:cs typeface="Lato"/>
                <a:sym typeface="Lato"/>
              </a:defRPr>
            </a:lvl6pPr>
            <a:lvl7pPr lvl="6">
              <a:spcBef>
                <a:spcPts val="0"/>
              </a:spcBef>
              <a:buClr>
                <a:schemeClr val="lt1"/>
              </a:buClr>
              <a:buSzPct val="100000"/>
              <a:buFont typeface="Lato"/>
              <a:defRPr sz="4800" b="0">
                <a:solidFill>
                  <a:schemeClr val="lt1"/>
                </a:solidFill>
                <a:latin typeface="Lato"/>
                <a:ea typeface="Lato"/>
                <a:cs typeface="Lato"/>
                <a:sym typeface="Lato"/>
              </a:defRPr>
            </a:lvl7pPr>
            <a:lvl8pPr lvl="7">
              <a:spcBef>
                <a:spcPts val="0"/>
              </a:spcBef>
              <a:buClr>
                <a:schemeClr val="lt1"/>
              </a:buClr>
              <a:buSzPct val="100000"/>
              <a:buFont typeface="Lato"/>
              <a:defRPr sz="4800" b="0">
                <a:solidFill>
                  <a:schemeClr val="lt1"/>
                </a:solidFill>
                <a:latin typeface="Lato"/>
                <a:ea typeface="Lato"/>
                <a:cs typeface="Lato"/>
                <a:sym typeface="Lato"/>
              </a:defRPr>
            </a:lvl8pPr>
            <a:lvl9pPr lvl="8">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37" name="Shape 3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729236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9/15/16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33"/>
            <a:ext cx="4572000" cy="68580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cxnSp>
        <p:nvCxnSpPr>
          <p:cNvPr id="40" name="Shape 40"/>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41" name="Shape 41"/>
          <p:cNvSpPr txBox="1">
            <a:spLocks noGrp="1"/>
          </p:cNvSpPr>
          <p:nvPr>
            <p:ph type="title"/>
          </p:nvPr>
        </p:nvSpPr>
        <p:spPr>
          <a:xfrm>
            <a:off x="265500" y="1477266"/>
            <a:ext cx="4045200" cy="22449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3793601"/>
            <a:ext cx="4045200" cy="17940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9256142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9500" y="5640766"/>
            <a:ext cx="5998800" cy="7983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7" name="Shape 4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052882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6727600"/>
            <a:ext cx="9144000" cy="1305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50" name="Shape 50"/>
          <p:cNvSpPr txBox="1">
            <a:spLocks noGrp="1"/>
          </p:cNvSpPr>
          <p:nvPr>
            <p:ph type="title"/>
          </p:nvPr>
        </p:nvSpPr>
        <p:spPr>
          <a:xfrm>
            <a:off x="311700" y="1644133"/>
            <a:ext cx="8520600" cy="2146800"/>
          </a:xfrm>
          <a:prstGeom prst="rect">
            <a:avLst/>
          </a:prstGeom>
        </p:spPr>
        <p:txBody>
          <a:bodyPr lIns="91425" tIns="91425" rIns="91425" bIns="91425" anchor="b" anchorCtr="0"/>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a:endParaRPr/>
          </a:p>
        </p:txBody>
      </p:sp>
      <p:sp>
        <p:nvSpPr>
          <p:cNvPr id="51" name="Shape 51"/>
          <p:cNvSpPr txBox="1">
            <a:spLocks noGrp="1"/>
          </p:cNvSpPr>
          <p:nvPr>
            <p:ph type="body" idx="1"/>
          </p:nvPr>
        </p:nvSpPr>
        <p:spPr>
          <a:xfrm>
            <a:off x="311700" y="3892600"/>
            <a:ext cx="8520600" cy="14289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144729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19597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628650" y="365125"/>
            <a:ext cx="78867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7" name="Shape 57"/>
          <p:cNvSpPr txBox="1">
            <a:spLocks noGrp="1"/>
          </p:cNvSpPr>
          <p:nvPr>
            <p:ph type="body" idx="1"/>
          </p:nvPr>
        </p:nvSpPr>
        <p:spPr>
          <a:xfrm>
            <a:off x="628650" y="1825625"/>
            <a:ext cx="78867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0" y="6356350"/>
            <a:ext cx="20574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kern="0"/>
          </a:p>
        </p:txBody>
      </p:sp>
      <p:sp>
        <p:nvSpPr>
          <p:cNvPr id="59" name="Shape 59"/>
          <p:cNvSpPr txBox="1">
            <a:spLocks noGrp="1"/>
          </p:cNvSpPr>
          <p:nvPr>
            <p:ph type="ftr" idx="11"/>
          </p:nvPr>
        </p:nvSpPr>
        <p:spPr>
          <a:xfrm>
            <a:off x="3028950" y="6356350"/>
            <a:ext cx="30861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kern="0"/>
          </a:p>
        </p:txBody>
      </p:sp>
      <p:sp>
        <p:nvSpPr>
          <p:cNvPr id="60" name="Shape 60"/>
          <p:cNvSpPr txBox="1">
            <a:spLocks noGrp="1"/>
          </p:cNvSpPr>
          <p:nvPr>
            <p:ph type="sldNum" idx="12"/>
          </p:nvPr>
        </p:nvSpPr>
        <p:spPr>
          <a:xfrm>
            <a:off x="6457950" y="6356350"/>
            <a:ext cx="20574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8977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9/15/16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9/15/16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9/15/16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9/15/16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9/15/16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9/15/16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9/15/16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9/15/16</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xmlns:p14="http://schemas.microsoft.com/office/powerpoint/2010/main" spd="slow">
    <p:wipe dir="d"/>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21800"/>
            <a:ext cx="8520600" cy="834900"/>
          </a:xfrm>
          <a:prstGeom prst="rect">
            <a:avLst/>
          </a:prstGeom>
          <a:noFill/>
          <a:ln>
            <a:noFill/>
          </a:ln>
        </p:spPr>
        <p:txBody>
          <a:bodyPr lIns="91425" tIns="91425" rIns="91425" bIns="91425" anchor="t" anchorCtr="0"/>
          <a:lstStyle>
            <a:lvl1pPr lvl="0">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a:endParaRPr/>
          </a:p>
        </p:txBody>
      </p:sp>
      <p:sp>
        <p:nvSpPr>
          <p:cNvPr id="8" name="Shape 8"/>
          <p:cNvSpPr txBox="1">
            <a:spLocks noGrp="1"/>
          </p:cNvSpPr>
          <p:nvPr>
            <p:ph type="sldNum" idx="12"/>
          </p:nvPr>
        </p:nvSpPr>
        <p:spPr>
          <a:xfrm>
            <a:off x="8490250" y="6241345"/>
            <a:ext cx="548700" cy="524700"/>
          </a:xfrm>
          <a:prstGeom prst="rect">
            <a:avLst/>
          </a:prstGeom>
          <a:noFill/>
          <a:ln>
            <a:noFill/>
          </a:ln>
        </p:spPr>
        <p:txBody>
          <a:bodyPr lIns="91425" tIns="91425" rIns="91425" bIns="91425" anchor="ctr" anchorCtr="0">
            <a:noAutofit/>
          </a:bodyPr>
          <a:lstStyle/>
          <a:p>
            <a:pPr algn="r"/>
            <a:fld id="{00000000-1234-1234-1234-123412341234}" type="slidenum">
              <a:rPr lang="en" sz="1000" kern="0">
                <a:solidFill>
                  <a:srgbClr val="5E696C"/>
                </a:solidFill>
                <a:latin typeface="Lato"/>
                <a:ea typeface="Lato"/>
                <a:cs typeface="Lato"/>
                <a:sym typeface="Lato"/>
              </a:rPr>
              <a:pPr algn="r"/>
              <a:t>‹#›</a:t>
            </a:fld>
            <a:endParaRPr lang="en" sz="1000" kern="0">
              <a:solidFill>
                <a:srgbClr val="5E696C"/>
              </a:solidFill>
              <a:latin typeface="Lato"/>
              <a:ea typeface="Lato"/>
              <a:cs typeface="Lato"/>
              <a:sym typeface="Lato"/>
            </a:endParaRPr>
          </a:p>
        </p:txBody>
      </p:sp>
    </p:spTree>
    <p:extLst>
      <p:ext uri="{BB962C8B-B14F-4D97-AF65-F5344CB8AC3E}">
        <p14:creationId xmlns:p14="http://schemas.microsoft.com/office/powerpoint/2010/main" val="2378979448"/>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24.jp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ikihow.com/Write-an-Agenda-for-a-Meeting"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3.xml"/><Relationship Id="rId5" Type="http://schemas.openxmlformats.org/officeDocument/2006/relationships/notesSlide" Target="../notesSlides/notesSlide2.xml"/><Relationship Id="rId1" Type="http://schemas.openxmlformats.org/officeDocument/2006/relationships/tags" Target="../tags/tag4.xml"/><Relationship Id="rId2" Type="http://schemas.openxmlformats.org/officeDocument/2006/relationships/tags" Target="../tags/tag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emf"/><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emf"/><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jpeg"/><Relationship Id="rId5" Type="http://schemas.openxmlformats.org/officeDocument/2006/relationships/image" Target="../media/image11.jpe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2209800" y="1219200"/>
            <a:ext cx="6637424" cy="1470025"/>
          </a:xfrm>
        </p:spPr>
        <p:txBody>
          <a:bodyPr>
            <a:normAutofit/>
          </a:bodyPr>
          <a:lstStyle/>
          <a:p>
            <a:r>
              <a:rPr lang="en-US" dirty="0" smtClean="0"/>
              <a:t>NII-VN group Seminar</a:t>
            </a:r>
            <a:r>
              <a:rPr lang="en-US" dirty="0" smtClean="0"/>
              <a:t/>
            </a:r>
            <a:br>
              <a:rPr lang="en-US" dirty="0" smtClean="0"/>
            </a:br>
            <a:endParaRPr lang="en-US" b="0" dirty="0"/>
          </a:p>
        </p:txBody>
      </p:sp>
      <p:sp>
        <p:nvSpPr>
          <p:cNvPr id="3" name="Subtitle 2"/>
          <p:cNvSpPr>
            <a:spLocks noGrp="1"/>
          </p:cNvSpPr>
          <p:nvPr>
            <p:ph type="subTitle" idx="1"/>
            <p:custDataLst>
              <p:tags r:id="rId3"/>
            </p:custDataLst>
          </p:nvPr>
        </p:nvSpPr>
        <p:spPr>
          <a:xfrm>
            <a:off x="3733800" y="3352800"/>
            <a:ext cx="5105400" cy="3276600"/>
          </a:xfrm>
        </p:spPr>
        <p:txBody>
          <a:bodyPr>
            <a:normAutofit/>
          </a:bodyPr>
          <a:lstStyle/>
          <a:p>
            <a:r>
              <a:rPr lang="en-US" sz="2400" dirty="0" smtClean="0">
                <a:latin typeface="+mn-lt"/>
              </a:rPr>
              <a:t>September</a:t>
            </a:r>
            <a:r>
              <a:rPr lang="en-US" sz="2400" dirty="0" smtClean="0">
                <a:latin typeface="+mn-lt"/>
              </a:rPr>
              <a:t> </a:t>
            </a:r>
            <a:r>
              <a:rPr lang="en-US" sz="2400" dirty="0" smtClean="0">
                <a:latin typeface="+mn-lt"/>
              </a:rPr>
              <a:t>16</a:t>
            </a:r>
            <a:r>
              <a:rPr lang="en-US" sz="2400" baseline="30000" dirty="0" smtClean="0">
                <a:latin typeface="+mn-lt"/>
              </a:rPr>
              <a:t>th</a:t>
            </a:r>
            <a:r>
              <a:rPr lang="en-US" sz="2400" dirty="0" smtClean="0">
                <a:latin typeface="+mn-lt"/>
              </a:rPr>
              <a:t>, </a:t>
            </a:r>
            <a:r>
              <a:rPr lang="en-US" sz="2400" dirty="0" smtClean="0">
                <a:latin typeface="+mn-lt"/>
              </a:rPr>
              <a:t>2016</a:t>
            </a:r>
            <a:endParaRPr lang="en-US" sz="2400" dirty="0" smtClean="0">
              <a:latin typeface="+mn-lt"/>
            </a:endParaRPr>
          </a:p>
          <a:p>
            <a:endParaRPr lang="en-US" sz="2400" dirty="0" smtClean="0">
              <a:latin typeface="+mn-lt"/>
            </a:endParaRPr>
          </a:p>
          <a:p>
            <a:endParaRPr lang="en-US" sz="2400" dirty="0" smtClean="0">
              <a:latin typeface="+mn-lt"/>
            </a:endParaRPr>
          </a:p>
          <a:p>
            <a:endParaRPr lang="en-US" sz="2400" dirty="0" smtClean="0">
              <a:latin typeface="+mn-lt"/>
            </a:endParaRPr>
          </a:p>
          <a:p>
            <a:endParaRPr lang="en-US" sz="2400" dirty="0">
              <a:latin typeface="+mn-lt"/>
            </a:endParaRPr>
          </a:p>
          <a:p>
            <a:endParaRPr lang="en-US" sz="2400" dirty="0" smtClean="0">
              <a:latin typeface="+mn-lt"/>
            </a:endParaRPr>
          </a:p>
          <a:p>
            <a:r>
              <a:rPr lang="en-US" dirty="0" smtClean="0">
                <a:latin typeface="+mn-lt"/>
              </a:rPr>
              <a:t>National Institute of Informatics - Tokyo, Japan </a:t>
            </a:r>
            <a:endParaRPr lang="en-US" dirty="0">
              <a:latin typeface="+mn-lt"/>
            </a:endParaRPr>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Hiking/climbing trips</a:t>
            </a:r>
            <a:endParaRPr lang="en-US" sz="2400" dirty="0">
              <a:latin typeface="Avenir Light"/>
              <a:cs typeface="Avenir Light"/>
            </a:endParaRPr>
          </a:p>
        </p:txBody>
      </p:sp>
      <p:pic>
        <p:nvPicPr>
          <p:cNvPr id="8" name="Picture 7"/>
          <p:cNvPicPr>
            <a:picLocks noChangeAspect="1"/>
          </p:cNvPicPr>
          <p:nvPr/>
        </p:nvPicPr>
        <p:blipFill>
          <a:blip r:embed="rId4"/>
          <a:stretch>
            <a:fillRect/>
          </a:stretch>
        </p:blipFill>
        <p:spPr>
          <a:xfrm>
            <a:off x="3048000" y="1143000"/>
            <a:ext cx="2743200" cy="2057400"/>
          </a:xfrm>
          <a:prstGeom prst="rect">
            <a:avLst/>
          </a:prstGeom>
        </p:spPr>
      </p:pic>
      <p:pic>
        <p:nvPicPr>
          <p:cNvPr id="9" name="Picture 8"/>
          <p:cNvPicPr>
            <a:picLocks noChangeAspect="1"/>
          </p:cNvPicPr>
          <p:nvPr/>
        </p:nvPicPr>
        <p:blipFill>
          <a:blip r:embed="rId5"/>
          <a:stretch>
            <a:fillRect/>
          </a:stretch>
        </p:blipFill>
        <p:spPr>
          <a:xfrm>
            <a:off x="152400" y="1143000"/>
            <a:ext cx="2743200" cy="2057400"/>
          </a:xfrm>
          <a:prstGeom prst="rect">
            <a:avLst/>
          </a:prstGeom>
        </p:spPr>
      </p:pic>
      <p:pic>
        <p:nvPicPr>
          <p:cNvPr id="10" name="Picture 9" descr="IMG_2599.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8400" y="3733800"/>
            <a:ext cx="2743200" cy="2057400"/>
          </a:xfrm>
          <a:prstGeom prst="rect">
            <a:avLst/>
          </a:prstGeom>
        </p:spPr>
      </p:pic>
      <p:pic>
        <p:nvPicPr>
          <p:cNvPr id="11" name="Picture 10" descr="IMG_2596.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3733800"/>
            <a:ext cx="2743200" cy="2057400"/>
          </a:xfrm>
          <a:prstGeom prst="rect">
            <a:avLst/>
          </a:prstGeom>
        </p:spPr>
      </p:pic>
      <p:pic>
        <p:nvPicPr>
          <p:cNvPr id="14" name="Picture 13" descr="7D__0837.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3600" y="1143000"/>
            <a:ext cx="3086100" cy="2057400"/>
          </a:xfrm>
          <a:prstGeom prst="rect">
            <a:avLst/>
          </a:prstGeom>
        </p:spPr>
      </p:pic>
      <p:pic>
        <p:nvPicPr>
          <p:cNvPr id="15" name="Picture 14" descr="7D__0918.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71800" y="3733800"/>
            <a:ext cx="3124200" cy="2082800"/>
          </a:xfrm>
          <a:prstGeom prst="rect">
            <a:avLst/>
          </a:prstGeom>
        </p:spPr>
      </p:pic>
    </p:spTree>
    <p:extLst>
      <p:ext uri="{BB962C8B-B14F-4D97-AF65-F5344CB8AC3E}">
        <p14:creationId xmlns:p14="http://schemas.microsoft.com/office/powerpoint/2010/main" val="271828170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err="1" smtClean="0">
                <a:latin typeface="Avenir Light"/>
                <a:cs typeface="Avenir Light"/>
              </a:rPr>
              <a:t>Bonenkai</a:t>
            </a:r>
            <a:r>
              <a:rPr lang="en-US" sz="2400" dirty="0" smtClean="0">
                <a:latin typeface="Avenir Light"/>
                <a:cs typeface="Avenir Light"/>
              </a:rPr>
              <a:t>/</a:t>
            </a:r>
            <a:r>
              <a:rPr lang="en-US" sz="2400" dirty="0" err="1" smtClean="0">
                <a:latin typeface="Avenir Light"/>
                <a:cs typeface="Avenir Light"/>
              </a:rPr>
              <a:t>Shinenkai</a:t>
            </a:r>
            <a:r>
              <a:rPr lang="en-US" sz="2400" dirty="0" smtClean="0">
                <a:latin typeface="Avenir Light"/>
                <a:cs typeface="Avenir Light"/>
              </a:rPr>
              <a:t>/parties</a:t>
            </a:r>
            <a:endParaRPr lang="en-US" sz="2400" dirty="0">
              <a:latin typeface="Avenir Light"/>
              <a:cs typeface="Avenir Light"/>
            </a:endParaRPr>
          </a:p>
        </p:txBody>
      </p:sp>
      <p:pic>
        <p:nvPicPr>
          <p:cNvPr id="3" name="Picture 2" descr="p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219200"/>
            <a:ext cx="5802489" cy="3263900"/>
          </a:xfrm>
          <a:prstGeom prst="rect">
            <a:avLst/>
          </a:prstGeom>
        </p:spPr>
      </p:pic>
      <p:pic>
        <p:nvPicPr>
          <p:cNvPr id="5" name="Picture 4" descr="p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4724400"/>
            <a:ext cx="3124200" cy="1757363"/>
          </a:xfrm>
          <a:prstGeom prst="rect">
            <a:avLst/>
          </a:prstGeom>
        </p:spPr>
      </p:pic>
      <p:pic>
        <p:nvPicPr>
          <p:cNvPr id="8" name="Picture 7" descr="p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4724400"/>
            <a:ext cx="2743200" cy="1825674"/>
          </a:xfrm>
          <a:prstGeom prst="rect">
            <a:avLst/>
          </a:prstGeom>
        </p:spPr>
      </p:pic>
    </p:spTree>
    <p:extLst>
      <p:ext uri="{BB962C8B-B14F-4D97-AF65-F5344CB8AC3E}">
        <p14:creationId xmlns:p14="http://schemas.microsoft.com/office/powerpoint/2010/main" val="300055766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55000" lnSpcReduction="20000"/>
          </a:bodyPr>
          <a:lstStyle/>
          <a:p>
            <a:r>
              <a:rPr lang="en-US" sz="7200" dirty="0" smtClean="0">
                <a:latin typeface="Avenir Light"/>
                <a:cs typeface="Avenir Light"/>
              </a:rPr>
              <a:t>NII-Vietnamese community </a:t>
            </a:r>
            <a:r>
              <a:rPr lang="en-US" sz="7200" dirty="0">
                <a:latin typeface="Avenir Light"/>
                <a:cs typeface="Avenir Light"/>
              </a:rPr>
              <a:t>activities</a:t>
            </a:r>
            <a:endParaRPr lang="en-US" sz="7200" dirty="0" smtClean="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Some expectations for members: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Open-minded, good relationship with all other members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Join organized activities, have fun</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Share information/experiences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Be confident, have good working process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Let’s be a </a:t>
            </a:r>
            <a:r>
              <a:rPr lang="en-US" sz="2000" dirty="0" smtClean="0">
                <a:solidFill>
                  <a:schemeClr val="accent2"/>
                </a:solidFill>
                <a:latin typeface="Avenir Light"/>
                <a:cs typeface="Avenir Light"/>
              </a:rPr>
              <a:t>COMMUNITY</a:t>
            </a:r>
            <a:r>
              <a:rPr lang="en-US" sz="2000" dirty="0" smtClean="0">
                <a:latin typeface="Avenir Light"/>
                <a:cs typeface="Avenir Light"/>
              </a:rPr>
              <a:t>, </a:t>
            </a:r>
            <a:r>
              <a:rPr lang="en-US" sz="2000" dirty="0" smtClean="0">
                <a:solidFill>
                  <a:srgbClr val="0000FF"/>
                </a:solidFill>
                <a:latin typeface="Avenir Light"/>
                <a:cs typeface="Avenir Light"/>
              </a:rPr>
              <a:t>not a basket of separated people</a:t>
            </a:r>
          </a:p>
        </p:txBody>
      </p:sp>
    </p:spTree>
    <p:extLst>
      <p:ext uri="{BB962C8B-B14F-4D97-AF65-F5344CB8AC3E}">
        <p14:creationId xmlns:p14="http://schemas.microsoft.com/office/powerpoint/2010/main" val="185575700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371600"/>
          </a:xfrm>
          <a:prstGeom prst="rect">
            <a:avLst/>
          </a:prstGeom>
          <a:noFill/>
        </p:spPr>
        <p:txBody>
          <a:bodyPr wrap="square" rtlCol="0">
            <a:normAutofit fontScale="47500" lnSpcReduction="20000"/>
          </a:bodyPr>
          <a:lstStyle/>
          <a:p>
            <a:r>
              <a:rPr lang="en-US" sz="7200" dirty="0" smtClean="0">
                <a:latin typeface="Avenir Light"/>
                <a:cs typeface="Avenir Light"/>
              </a:rPr>
              <a:t>Planning for an efficient Lab meeting ?</a:t>
            </a:r>
          </a:p>
          <a:p>
            <a:endParaRPr lang="en-US" sz="5100" dirty="0" smtClean="0">
              <a:latin typeface="Avenir Light"/>
              <a:cs typeface="Avenir Light"/>
            </a:endParaRPr>
          </a:p>
          <a:p>
            <a:r>
              <a:rPr lang="en-US" sz="5100" dirty="0" smtClean="0">
                <a:latin typeface="Avenir Light"/>
                <a:cs typeface="Avenir Light"/>
              </a:rPr>
              <a:t>*My practical case</a:t>
            </a:r>
            <a:endParaRPr lang="en-US" sz="5100" dirty="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524000"/>
            <a:ext cx="8458200" cy="49530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Why?</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How?</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Meeting agend</a:t>
            </a:r>
            <a:r>
              <a:rPr lang="en-US" sz="2400" dirty="0" smtClean="0">
                <a:latin typeface="Avenir Light"/>
                <a:cs typeface="Avenir Light"/>
              </a:rPr>
              <a:t>a</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Meeting minutes </a:t>
            </a:r>
          </a:p>
          <a:p>
            <a:pPr marL="800100" lvl="1" indent="-342900">
              <a:spcAft>
                <a:spcPts val="1200"/>
              </a:spcAft>
              <a:buClr>
                <a:schemeClr val="accent5">
                  <a:lumMod val="75000"/>
                </a:schemeClr>
              </a:buClr>
              <a:buSzPct val="80000"/>
              <a:buFont typeface="Courier New"/>
              <a:buChar char="o"/>
            </a:pPr>
            <a:r>
              <a:rPr lang="en-US" sz="2400" dirty="0">
                <a:latin typeface="Avenir Light"/>
                <a:cs typeface="Avenir Light"/>
              </a:rPr>
              <a:t>R</a:t>
            </a:r>
            <a:r>
              <a:rPr lang="en-US" sz="2400" dirty="0" smtClean="0">
                <a:latin typeface="Avenir Light"/>
                <a:cs typeface="Avenir Light"/>
              </a:rPr>
              <a:t>esearch notes</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Examples</a:t>
            </a:r>
            <a:endParaRPr lang="en-US" sz="2400" dirty="0" smtClean="0">
              <a:latin typeface="Avenir Light"/>
              <a:cs typeface="Avenir Light"/>
            </a:endParaRPr>
          </a:p>
        </p:txBody>
      </p:sp>
    </p:spTree>
    <p:extLst>
      <p:ext uri="{BB962C8B-B14F-4D97-AF65-F5344CB8AC3E}">
        <p14:creationId xmlns:p14="http://schemas.microsoft.com/office/powerpoint/2010/main" val="174909679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838200"/>
            <a:ext cx="8458200" cy="5638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What?</a:t>
            </a:r>
            <a:endParaRPr lang="en-US" sz="2400" dirty="0">
              <a:latin typeface="Avenir Light"/>
              <a:cs typeface="Avenir Light"/>
            </a:endParaRP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“A </a:t>
            </a:r>
            <a:r>
              <a:rPr lang="en-US" sz="2000" dirty="0">
                <a:latin typeface="Avenir Light"/>
                <a:cs typeface="Avenir Light"/>
              </a:rPr>
              <a:t>list of meeting activities in the order in which they are to be taken up, beginning with the call to order and ending with adjournment. It usually includes one or more specific items of business to be acted upon. It may, but is not required to, include specific times for one or more activities</a:t>
            </a:r>
            <a:r>
              <a:rPr lang="en-US" sz="2000" dirty="0" smtClean="0">
                <a:latin typeface="Avenir Light"/>
                <a:cs typeface="Avenir Light"/>
              </a:rPr>
              <a:t>.” (</a:t>
            </a:r>
            <a:r>
              <a:rPr lang="en-US" sz="2000" dirty="0" err="1" smtClean="0">
                <a:latin typeface="Avenir Light"/>
                <a:cs typeface="Avenir Light"/>
              </a:rPr>
              <a:t>wikipedia</a:t>
            </a:r>
            <a:r>
              <a:rPr lang="en-US" sz="2000" dirty="0" smtClean="0">
                <a:latin typeface="Avenir Light"/>
                <a:cs typeface="Avenir Light"/>
              </a:rPr>
              <a:t>)</a:t>
            </a:r>
            <a:endParaRPr lang="en-US" sz="2400" dirty="0" smtClean="0">
              <a:latin typeface="Avenir Light"/>
              <a:cs typeface="Avenir Light"/>
            </a:endParaRP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Why?</a:t>
            </a:r>
            <a:endParaRPr lang="en-US" sz="2400" dirty="0">
              <a:latin typeface="Avenir Light"/>
              <a:cs typeface="Avenir Light"/>
            </a:endParaRP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“An </a:t>
            </a:r>
            <a:r>
              <a:rPr lang="en-US" sz="2000" dirty="0">
                <a:latin typeface="Avenir Light"/>
                <a:cs typeface="Avenir Light"/>
              </a:rPr>
              <a:t>organized meeting needs a well-written agenda. Don't let your meeting become the over-long, inefficient slog into which so many meetings seem to devolve. By sticking to a detailed, yet flexible agenda, you can keep your meeting streamlined and focused, ensuring that you meet all of your goals for your meeting in the shortest amount of </a:t>
            </a:r>
            <a:r>
              <a:rPr lang="en-US" sz="2000" dirty="0" smtClean="0">
                <a:latin typeface="Avenir Light"/>
                <a:cs typeface="Avenir Light"/>
              </a:rPr>
              <a:t>time” (</a:t>
            </a:r>
            <a:r>
              <a:rPr lang="en-US" sz="2000" dirty="0" err="1" smtClean="0">
                <a:latin typeface="Avenir Light"/>
                <a:cs typeface="Avenir Light"/>
              </a:rPr>
              <a:t>wikihow</a:t>
            </a:r>
            <a:r>
              <a:rPr lang="en-US" sz="2400" dirty="0" smtClean="0">
                <a:latin typeface="Avenir Light"/>
                <a:cs typeface="Avenir Light"/>
              </a:rPr>
              <a:t>)</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1 or several days before meeting</a:t>
            </a:r>
            <a:endParaRPr lang="en-US" sz="2000" dirty="0" smtClean="0">
              <a:latin typeface="Avenir Light"/>
              <a:cs typeface="Avenir Light"/>
            </a:endParaRPr>
          </a:p>
          <a:p>
            <a:pPr marL="800100" lvl="1" indent="-342900">
              <a:spcAft>
                <a:spcPts val="1200"/>
              </a:spcAft>
              <a:buClr>
                <a:schemeClr val="accent5">
                  <a:lumMod val="75000"/>
                </a:schemeClr>
              </a:buClr>
              <a:buSzPct val="80000"/>
              <a:buFont typeface="Courier New"/>
              <a:buChar char="o"/>
            </a:pPr>
            <a:endParaRPr lang="en-US" sz="2400" dirty="0" smtClean="0">
              <a:latin typeface="Avenir Light"/>
              <a:cs typeface="Avenir Light"/>
            </a:endParaRPr>
          </a:p>
          <a:p>
            <a:pPr marL="342900" indent="-342900">
              <a:spcAft>
                <a:spcPts val="1200"/>
              </a:spcAft>
              <a:buClr>
                <a:schemeClr val="accent5">
                  <a:lumMod val="75000"/>
                </a:schemeClr>
              </a:buClr>
              <a:buSzPct val="80000"/>
              <a:buFont typeface="Wingdings" charset="2"/>
              <a:buChar char="ü"/>
            </a:pPr>
            <a:endParaRPr lang="en-US" sz="2400" dirty="0" smtClean="0">
              <a:latin typeface="Avenir Light"/>
              <a:cs typeface="Avenir Light"/>
            </a:endParaRPr>
          </a:p>
        </p:txBody>
      </p:sp>
    </p:spTree>
    <p:extLst>
      <p:ext uri="{BB962C8B-B14F-4D97-AF65-F5344CB8AC3E}">
        <p14:creationId xmlns:p14="http://schemas.microsoft.com/office/powerpoint/2010/main" val="87636394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How?</a:t>
            </a:r>
            <a:endParaRPr lang="en-US" sz="2400" dirty="0" smtClean="0">
              <a:latin typeface="Avenir Light"/>
              <a:cs typeface="Avenir Light"/>
            </a:endParaRP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MS word (.doc), slides,...</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Give a title, include “who, where, when” info in header</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Outline meeting objectives </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Discussion topics: problems, ideas,...</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Time schedule for each section (but be flexible)</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Discussion/Q&amp;A</a:t>
            </a:r>
          </a:p>
          <a:p>
            <a:pPr lvl="1">
              <a:spcAft>
                <a:spcPts val="1200"/>
              </a:spcAft>
              <a:buClr>
                <a:schemeClr val="accent5">
                  <a:lumMod val="75000"/>
                </a:schemeClr>
              </a:buClr>
              <a:buSzPct val="80000"/>
            </a:pPr>
            <a:r>
              <a:rPr lang="en-US" sz="2000" dirty="0" smtClean="0">
                <a:latin typeface="Avenir Light"/>
                <a:cs typeface="Avenir Light"/>
              </a:rPr>
              <a:t>		    </a:t>
            </a:r>
            <a:r>
              <a:rPr lang="en-US" dirty="0" smtClean="0">
                <a:latin typeface="Avenir Light"/>
                <a:cs typeface="Avenir Light"/>
              </a:rPr>
              <a:t> (</a:t>
            </a:r>
            <a:r>
              <a:rPr lang="en-US" dirty="0" smtClean="0">
                <a:latin typeface="Avenir Light"/>
                <a:cs typeface="Avenir Light"/>
                <a:hlinkClick r:id="rId4"/>
              </a:rPr>
              <a:t>http://www.wikihow.com/Write-an-Agenda-for-a-Meeting</a:t>
            </a:r>
            <a:r>
              <a:rPr lang="en-US" dirty="0" smtClean="0">
                <a:latin typeface="Avenir Light"/>
                <a:cs typeface="Avenir Light"/>
              </a:rPr>
              <a:t>)</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Agenda should be distributed before a meeting =&gt; prof. has time to review what you want to discuss, think about  problems and give advices/comments on your problems</a:t>
            </a:r>
          </a:p>
        </p:txBody>
      </p:sp>
    </p:spTree>
    <p:extLst>
      <p:ext uri="{BB962C8B-B14F-4D97-AF65-F5344CB8AC3E}">
        <p14:creationId xmlns:p14="http://schemas.microsoft.com/office/powerpoint/2010/main" val="299352355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Make your </a:t>
            </a:r>
            <a:r>
              <a:rPr lang="en-US" sz="2400" dirty="0" smtClean="0">
                <a:latin typeface="Avenir Light"/>
                <a:cs typeface="Avenir Light"/>
              </a:rPr>
              <a:t>own meeting agenda temple</a:t>
            </a:r>
            <a:r>
              <a:rPr lang="en-US" sz="2400" dirty="0" smtClean="0">
                <a:latin typeface="Avenir Light"/>
                <a:cs typeface="Avenir Light"/>
              </a:rPr>
              <a:t>: </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Objectives</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Discussion issues</a:t>
            </a:r>
          </a:p>
          <a:p>
            <a:pPr marL="1257300" lvl="2" indent="-342900">
              <a:spcAft>
                <a:spcPts val="1200"/>
              </a:spcAft>
              <a:buClr>
                <a:schemeClr val="accent5">
                  <a:lumMod val="75000"/>
                </a:schemeClr>
              </a:buClr>
              <a:buSzPct val="80000"/>
              <a:buFont typeface="Arial"/>
              <a:buChar char="•"/>
            </a:pPr>
            <a:r>
              <a:rPr lang="en-US" sz="2400" dirty="0" smtClean="0">
                <a:latin typeface="Avenir Light"/>
                <a:cs typeface="Avenir Light"/>
              </a:rPr>
              <a:t>Problem 1</a:t>
            </a:r>
          </a:p>
          <a:p>
            <a:pPr marL="1257300" lvl="2" indent="-342900">
              <a:spcAft>
                <a:spcPts val="1200"/>
              </a:spcAft>
              <a:buClr>
                <a:schemeClr val="accent5">
                  <a:lumMod val="75000"/>
                </a:schemeClr>
              </a:buClr>
              <a:buSzPct val="80000"/>
              <a:buFont typeface="Arial"/>
              <a:buChar char="•"/>
            </a:pPr>
            <a:r>
              <a:rPr lang="en-US" sz="2400" dirty="0" smtClean="0">
                <a:latin typeface="Avenir Light"/>
                <a:cs typeface="Avenir Light"/>
              </a:rPr>
              <a:t>Problem 2 </a:t>
            </a:r>
          </a:p>
          <a:p>
            <a:pPr marL="1257300" lvl="2" indent="-342900">
              <a:spcAft>
                <a:spcPts val="1200"/>
              </a:spcAft>
              <a:buClr>
                <a:schemeClr val="accent5">
                  <a:lumMod val="75000"/>
                </a:schemeClr>
              </a:buClr>
              <a:buSzPct val="80000"/>
              <a:buFont typeface="Arial"/>
              <a:buChar char="•"/>
            </a:pPr>
            <a:r>
              <a:rPr lang="en-US" sz="2400" dirty="0" smtClean="0">
                <a:latin typeface="Avenir Light"/>
                <a:cs typeface="Avenir Light"/>
              </a:rPr>
              <a:t>...</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Suggestion </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Next meeting (date, expected objectives)</a:t>
            </a:r>
            <a:endParaRPr lang="en-US" sz="2400" dirty="0" smtClean="0">
              <a:latin typeface="Avenir Light"/>
              <a:cs typeface="Avenir Light"/>
            </a:endParaRP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A practical example (som</a:t>
            </a:r>
            <a:r>
              <a:rPr lang="en-US" sz="2400" dirty="0" smtClean="0">
                <a:latin typeface="Avenir Light"/>
                <a:cs typeface="Avenir Light"/>
              </a:rPr>
              <a:t>e of my</a:t>
            </a:r>
            <a:r>
              <a:rPr lang="en-US" sz="2400" dirty="0" smtClean="0">
                <a:latin typeface="Avenir Light"/>
                <a:cs typeface="Avenir Light"/>
              </a:rPr>
              <a:t> meeting agendas)</a:t>
            </a:r>
            <a:endParaRPr lang="en-US" sz="2400" dirty="0" smtClean="0">
              <a:latin typeface="Avenir Light"/>
              <a:cs typeface="Avenir Light"/>
            </a:endParaRPr>
          </a:p>
        </p:txBody>
      </p:sp>
    </p:spTree>
    <p:extLst>
      <p:ext uri="{BB962C8B-B14F-4D97-AF65-F5344CB8AC3E}">
        <p14:creationId xmlns:p14="http://schemas.microsoft.com/office/powerpoint/2010/main" val="139327698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minutes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What?</a:t>
            </a:r>
            <a:endParaRPr lang="en-US" sz="2400" dirty="0">
              <a:latin typeface="Avenir Light"/>
              <a:cs typeface="Avenir Light"/>
            </a:endParaRP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“Minutes, also known as protocols or, informally, notes, are the instant written record of a meeting or hearing. They typically describe the events of the meeting and may include a list of attendees, a statement of the issues considered by the participants, and related responses or decisions for the </a:t>
            </a:r>
            <a:r>
              <a:rPr lang="en-US" sz="2000" dirty="0" smtClean="0">
                <a:latin typeface="Avenir Light"/>
                <a:cs typeface="Avenir Light"/>
              </a:rPr>
              <a:t>issues” (</a:t>
            </a:r>
            <a:r>
              <a:rPr lang="en-US" sz="2000" dirty="0" err="1" smtClean="0">
                <a:latin typeface="Avenir Light"/>
                <a:cs typeface="Avenir Light"/>
              </a:rPr>
              <a:t>wikipedia</a:t>
            </a:r>
            <a:r>
              <a:rPr lang="en-US" sz="2000" dirty="0" smtClean="0">
                <a:latin typeface="Avenir Light"/>
                <a:cs typeface="Avenir Light"/>
              </a:rPr>
              <a:t>)</a:t>
            </a:r>
            <a:endParaRPr lang="en-US" sz="2400" dirty="0" smtClean="0">
              <a:latin typeface="Avenir Light"/>
              <a:cs typeface="Avenir Light"/>
            </a:endParaRP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Why?</a:t>
            </a:r>
            <a:endParaRPr lang="en-US" sz="2000" dirty="0" smtClean="0">
              <a:latin typeface="Avenir Light"/>
              <a:cs typeface="Avenir Light"/>
            </a:endParaRP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Make clear what decisions made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Next steps planned</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Track progress</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1 or several days after meeting</a:t>
            </a:r>
            <a:endParaRPr lang="en-US" sz="2000" dirty="0" smtClean="0">
              <a:latin typeface="Avenir Light"/>
              <a:cs typeface="Avenir Light"/>
            </a:endParaRPr>
          </a:p>
          <a:p>
            <a:pPr algn="just">
              <a:spcAft>
                <a:spcPts val="1200"/>
              </a:spcAft>
              <a:buClr>
                <a:schemeClr val="accent5">
                  <a:lumMod val="75000"/>
                </a:schemeClr>
              </a:buClr>
              <a:buSzPct val="80000"/>
            </a:pPr>
            <a:endParaRPr lang="en-US" sz="2400" dirty="0" smtClean="0">
              <a:latin typeface="Avenir Light"/>
              <a:cs typeface="Avenir Light"/>
            </a:endParaRPr>
          </a:p>
        </p:txBody>
      </p:sp>
    </p:spTree>
    <p:extLst>
      <p:ext uri="{BB962C8B-B14F-4D97-AF65-F5344CB8AC3E}">
        <p14:creationId xmlns:p14="http://schemas.microsoft.com/office/powerpoint/2010/main" val="44634407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minutes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How?</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Pre-planning: meeting agenda outline, </a:t>
            </a:r>
            <a:r>
              <a:rPr lang="en-US" sz="2000" dirty="0" smtClean="0">
                <a:latin typeface="Avenir Light"/>
                <a:cs typeface="Avenir Light"/>
              </a:rPr>
              <a:t> </a:t>
            </a:r>
          </a:p>
          <a:p>
            <a:pPr algn="just">
              <a:spcAft>
                <a:spcPts val="1200"/>
              </a:spcAft>
              <a:buClr>
                <a:schemeClr val="accent5">
                  <a:lumMod val="75000"/>
                </a:schemeClr>
              </a:buClr>
              <a:buSzPct val="80000"/>
            </a:pPr>
            <a:endParaRPr lang="en-US" sz="2400" dirty="0" smtClean="0">
              <a:latin typeface="Avenir Light"/>
              <a:cs typeface="Avenir Light"/>
            </a:endParaRPr>
          </a:p>
        </p:txBody>
      </p:sp>
    </p:spTree>
    <p:extLst>
      <p:ext uri="{BB962C8B-B14F-4D97-AF65-F5344CB8AC3E}">
        <p14:creationId xmlns:p14="http://schemas.microsoft.com/office/powerpoint/2010/main" val="306573528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Research notes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A (detailed) description of ideas agreed in a meeting</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Why?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Make clear every detail of ideas (</a:t>
            </a:r>
            <a:r>
              <a:rPr lang="en-US" sz="2000" dirty="0" smtClean="0">
                <a:latin typeface="Avenir Light"/>
                <a:cs typeface="Avenir Light"/>
              </a:rPr>
              <a:t>include images, descriptions,...)</a:t>
            </a:r>
            <a:endParaRPr lang="en-US" sz="2000" dirty="0" smtClean="0">
              <a:latin typeface="Avenir Light"/>
              <a:cs typeface="Avenir Light"/>
            </a:endParaRP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Can be reused in later steps of research progress (write paper,...)</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Easily track idea flows/working progress</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How? </a:t>
            </a:r>
            <a:endParaRPr lang="en-US" sz="2400" dirty="0">
              <a:latin typeface="Avenir Light"/>
              <a:cs typeface="Avenir Light"/>
            </a:endParaRP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Note a goal of ideas/notes</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Write down every aspects of ideas/proposed solutions/problems</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Include images, description text, flow charts, plots,...</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An example (some of my research notes) </a:t>
            </a:r>
            <a:endParaRPr lang="en-US" sz="2400" dirty="0">
              <a:latin typeface="Avenir Light"/>
              <a:cs typeface="Avenir Light"/>
            </a:endParaRPr>
          </a:p>
          <a:p>
            <a:pPr lvl="1" algn="just">
              <a:spcAft>
                <a:spcPts val="1200"/>
              </a:spcAft>
              <a:buClr>
                <a:schemeClr val="accent5">
                  <a:lumMod val="75000"/>
                </a:schemeClr>
              </a:buClr>
              <a:buSzPct val="80000"/>
            </a:pPr>
            <a:endParaRPr lang="en-US" sz="2000" dirty="0" smtClean="0">
              <a:latin typeface="Avenir Light"/>
              <a:cs typeface="Avenir Light"/>
            </a:endParaRPr>
          </a:p>
          <a:p>
            <a:pPr algn="just">
              <a:spcAft>
                <a:spcPts val="1200"/>
              </a:spcAft>
              <a:buClr>
                <a:schemeClr val="accent5">
                  <a:lumMod val="75000"/>
                </a:schemeClr>
              </a:buClr>
              <a:buSzPct val="80000"/>
            </a:pPr>
            <a:endParaRPr lang="en-US" sz="2400" dirty="0" smtClean="0">
              <a:latin typeface="Avenir Light"/>
              <a:cs typeface="Avenir Light"/>
            </a:endParaRPr>
          </a:p>
        </p:txBody>
      </p:sp>
    </p:spTree>
    <p:extLst>
      <p:ext uri="{BB962C8B-B14F-4D97-AF65-F5344CB8AC3E}">
        <p14:creationId xmlns:p14="http://schemas.microsoft.com/office/powerpoint/2010/main" val="24184446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Content</a:t>
            </a:r>
            <a:endParaRPr lang="en-US" dirty="0"/>
          </a:p>
        </p:txBody>
      </p:sp>
      <p:sp>
        <p:nvSpPr>
          <p:cNvPr id="5" name="Content Placeholder 4"/>
          <p:cNvSpPr>
            <a:spLocks noGrp="1"/>
          </p:cNvSpPr>
          <p:nvPr>
            <p:ph idx="1"/>
            <p:custDataLst>
              <p:tags r:id="rId3"/>
            </p:custDataLst>
          </p:nvPr>
        </p:nvSpPr>
        <p:spPr>
          <a:xfrm>
            <a:off x="762000" y="1596413"/>
            <a:ext cx="8077200" cy="3661387"/>
          </a:xfrm>
        </p:spPr>
        <p:txBody>
          <a:bodyPr>
            <a:normAutofit fontScale="62500" lnSpcReduction="20000"/>
          </a:bodyPr>
          <a:lstStyle/>
          <a:p>
            <a:pPr lvl="0">
              <a:spcBef>
                <a:spcPts val="0"/>
              </a:spcBef>
              <a:spcAft>
                <a:spcPts val="1200"/>
              </a:spcAft>
              <a:buClr>
                <a:srgbClr val="4BACC6">
                  <a:lumMod val="75000"/>
                </a:srgbClr>
              </a:buClr>
              <a:buSzPct val="80000"/>
              <a:buFont typeface="Wingdings" charset="2"/>
              <a:buChar char="ü"/>
            </a:pPr>
            <a:r>
              <a:rPr lang="en-US" sz="5100" dirty="0">
                <a:solidFill>
                  <a:prstClr val="black"/>
                </a:solidFill>
                <a:cs typeface="Cambria Math"/>
              </a:rPr>
              <a:t>Self-</a:t>
            </a:r>
            <a:r>
              <a:rPr lang="en-US" sz="5100" dirty="0" smtClean="0">
                <a:solidFill>
                  <a:prstClr val="black"/>
                </a:solidFill>
                <a:cs typeface="Cambria Math"/>
              </a:rPr>
              <a:t>introduction</a:t>
            </a:r>
          </a:p>
          <a:p>
            <a:pPr lvl="0">
              <a:spcBef>
                <a:spcPts val="0"/>
              </a:spcBef>
              <a:spcAft>
                <a:spcPts val="1200"/>
              </a:spcAft>
              <a:buClr>
                <a:srgbClr val="4BACC6">
                  <a:lumMod val="75000"/>
                </a:srgbClr>
              </a:buClr>
              <a:buSzPct val="80000"/>
              <a:buFont typeface="Wingdings" charset="2"/>
              <a:buChar char="ü"/>
            </a:pPr>
            <a:r>
              <a:rPr lang="en-US" sz="5100" dirty="0" smtClean="0">
                <a:solidFill>
                  <a:prstClr val="black"/>
                </a:solidFill>
                <a:cs typeface="Cambria Math"/>
              </a:rPr>
              <a:t>NII-Vietnamese community activities</a:t>
            </a:r>
          </a:p>
          <a:p>
            <a:pPr marL="0" lvl="0" indent="0">
              <a:spcBef>
                <a:spcPts val="0"/>
              </a:spcBef>
              <a:spcAft>
                <a:spcPts val="1200"/>
              </a:spcAft>
              <a:buClr>
                <a:srgbClr val="4BACC6">
                  <a:lumMod val="75000"/>
                </a:srgbClr>
              </a:buClr>
              <a:buSzPct val="80000"/>
              <a:buNone/>
            </a:pPr>
            <a:endParaRPr lang="en-US" sz="5100" dirty="0" smtClean="0">
              <a:solidFill>
                <a:prstClr val="black"/>
              </a:solidFill>
              <a:cs typeface="Cambria Math"/>
            </a:endParaRPr>
          </a:p>
          <a:p>
            <a:pPr lvl="0">
              <a:spcBef>
                <a:spcPts val="0"/>
              </a:spcBef>
              <a:spcAft>
                <a:spcPts val="1200"/>
              </a:spcAft>
              <a:buClr>
                <a:srgbClr val="4BACC6">
                  <a:lumMod val="75000"/>
                </a:srgbClr>
              </a:buClr>
              <a:buSzPct val="80000"/>
              <a:buFont typeface="Wingdings" charset="2"/>
              <a:buChar char="ü"/>
            </a:pPr>
            <a:endParaRPr lang="en-US" sz="5100" dirty="0">
              <a:solidFill>
                <a:prstClr val="black"/>
              </a:solidFill>
              <a:cs typeface="Cambria Math"/>
            </a:endParaRPr>
          </a:p>
          <a:p>
            <a:pPr lvl="0">
              <a:spcBef>
                <a:spcPts val="0"/>
              </a:spcBef>
              <a:spcAft>
                <a:spcPts val="1200"/>
              </a:spcAft>
              <a:buClr>
                <a:srgbClr val="4BACC6">
                  <a:lumMod val="75000"/>
                </a:srgbClr>
              </a:buClr>
              <a:buSzPct val="80000"/>
              <a:buFont typeface="Wingdings" charset="2"/>
              <a:buChar char="ü"/>
            </a:pPr>
            <a:r>
              <a:rPr lang="en-US" sz="5100" dirty="0" smtClean="0">
                <a:solidFill>
                  <a:prstClr val="black"/>
                </a:solidFill>
                <a:cs typeface="Cambria Math"/>
              </a:rPr>
              <a:t>Discussion: </a:t>
            </a:r>
            <a:endParaRPr lang="en-US" sz="5100" dirty="0">
              <a:solidFill>
                <a:prstClr val="black"/>
              </a:solidFill>
              <a:cs typeface="Cambria Math"/>
            </a:endParaRPr>
          </a:p>
          <a:p>
            <a:pPr lvl="1">
              <a:spcBef>
                <a:spcPts val="0"/>
              </a:spcBef>
              <a:spcAft>
                <a:spcPts val="1200"/>
              </a:spcAft>
              <a:buClr>
                <a:srgbClr val="4BACC6">
                  <a:lumMod val="75000"/>
                </a:srgbClr>
              </a:buClr>
              <a:buSzPct val="80000"/>
              <a:buFont typeface="Courier New"/>
              <a:buChar char="o"/>
            </a:pPr>
            <a:r>
              <a:rPr lang="en-US" sz="4200" dirty="0" smtClean="0">
                <a:solidFill>
                  <a:prstClr val="black"/>
                </a:solidFill>
                <a:cs typeface="Cambria Math"/>
              </a:rPr>
              <a:t>Planning for </a:t>
            </a:r>
            <a:r>
              <a:rPr lang="en-US" sz="4200" dirty="0">
                <a:solidFill>
                  <a:prstClr val="black"/>
                </a:solidFill>
                <a:cs typeface="Cambria Math"/>
              </a:rPr>
              <a:t>an efficient Lab </a:t>
            </a:r>
            <a:r>
              <a:rPr lang="en-US" sz="4200" dirty="0" smtClean="0">
                <a:solidFill>
                  <a:prstClr val="black"/>
                </a:solidFill>
                <a:cs typeface="Cambria Math"/>
              </a:rPr>
              <a:t>meeting </a:t>
            </a:r>
            <a:endParaRPr lang="en-US" sz="4200" dirty="0">
              <a:solidFill>
                <a:prstClr val="black"/>
              </a:solidFill>
              <a:cs typeface="Cambria Math"/>
            </a:endParaRPr>
          </a:p>
          <a:p>
            <a:pPr lvl="1">
              <a:spcBef>
                <a:spcPts val="0"/>
              </a:spcBef>
              <a:spcAft>
                <a:spcPts val="1200"/>
              </a:spcAft>
              <a:buClr>
                <a:srgbClr val="4BACC6">
                  <a:lumMod val="75000"/>
                </a:srgbClr>
              </a:buClr>
              <a:buSzPct val="80000"/>
              <a:buFont typeface="Courier New"/>
              <a:buChar char="o"/>
            </a:pPr>
            <a:r>
              <a:rPr lang="en-US" sz="4200" dirty="0">
                <a:solidFill>
                  <a:prstClr val="black"/>
                </a:solidFill>
                <a:cs typeface="Cambria Math"/>
              </a:rPr>
              <a:t>An overview of Software-Defined Networking (SDN</a:t>
            </a:r>
            <a:r>
              <a:rPr lang="en-US" sz="4200" dirty="0" smtClean="0">
                <a:solidFill>
                  <a:prstClr val="black"/>
                </a:solidFill>
                <a:cs typeface="Cambria Math"/>
              </a:rPr>
              <a:t>)</a:t>
            </a:r>
            <a:endParaRPr lang="en-US" sz="4200" dirty="0">
              <a:solidFill>
                <a:prstClr val="black"/>
              </a:solidFill>
              <a:cs typeface="Cambria Math"/>
            </a:endParaRPr>
          </a:p>
        </p:txBody>
      </p:sp>
    </p:spTree>
    <p:custDataLst>
      <p:tags r:id="rId1"/>
    </p:custDataLst>
    <p:extLst>
      <p:ext uri="{BB962C8B-B14F-4D97-AF65-F5344CB8AC3E}">
        <p14:creationId xmlns:p14="http://schemas.microsoft.com/office/powerpoint/2010/main" val="3589961853"/>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1 day before meeting</a:t>
            </a:r>
          </a:p>
          <a:p>
            <a:pPr marL="342900" indent="-342900">
              <a:spcAft>
                <a:spcPts val="1200"/>
              </a:spcAft>
              <a:buClr>
                <a:schemeClr val="accent5">
                  <a:lumMod val="75000"/>
                </a:schemeClr>
              </a:buClr>
              <a:buSzPct val="80000"/>
              <a:buFont typeface="Wingdings" charset="2"/>
              <a:buChar char="ü"/>
            </a:pPr>
            <a:endParaRPr lang="en-US" sz="2400" dirty="0" smtClean="0">
              <a:latin typeface="Avenir Light"/>
              <a:cs typeface="Avenir Light"/>
            </a:endParaRP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A </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E</a:t>
            </a:r>
            <a:endParaRPr lang="en-US" sz="2400" dirty="0" smtClean="0">
              <a:latin typeface="Avenir Light"/>
              <a:cs typeface="Avenir Light"/>
            </a:endParaRPr>
          </a:p>
        </p:txBody>
      </p:sp>
    </p:spTree>
    <p:extLst>
      <p:ext uri="{BB962C8B-B14F-4D97-AF65-F5344CB8AC3E}">
        <p14:creationId xmlns:p14="http://schemas.microsoft.com/office/powerpoint/2010/main" val="38016882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2286000"/>
            <a:ext cx="4343400" cy="1362075"/>
          </a:xfrm>
        </p:spPr>
        <p:txBody>
          <a:bodyPr>
            <a:normAutofit/>
          </a:bodyPr>
          <a:lstStyle/>
          <a:p>
            <a:r>
              <a:rPr lang="en-US" sz="5400" dirty="0" smtClean="0"/>
              <a:t>Q&amp;A</a:t>
            </a:r>
            <a:endParaRPr lang="en-US" sz="5400" dirty="0"/>
          </a:p>
        </p:txBody>
      </p:sp>
    </p:spTree>
    <p:extLst>
      <p:ext uri="{BB962C8B-B14F-4D97-AF65-F5344CB8AC3E}">
        <p14:creationId xmlns:p14="http://schemas.microsoft.com/office/powerpoint/2010/main" val="4029872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274646"/>
            <a:ext cx="8229600" cy="855300"/>
          </a:xfrm>
          <a:prstGeom prst="rect">
            <a:avLst/>
          </a:prstGeom>
        </p:spPr>
        <p:txBody>
          <a:bodyPr lIns="91425" tIns="91425" rIns="91425" bIns="91425" anchor="t" anchorCtr="0">
            <a:noAutofit/>
          </a:bodyPr>
          <a:lstStyle/>
          <a:p>
            <a:pPr lvl="0">
              <a:spcBef>
                <a:spcPts val="0"/>
              </a:spcBef>
              <a:buNone/>
            </a:pPr>
            <a:r>
              <a:rPr lang="en" sz="3000">
                <a:solidFill>
                  <a:srgbClr val="980000"/>
                </a:solidFill>
              </a:rPr>
              <a:t>Phan Xuân Thiện </a:t>
            </a:r>
            <a:r>
              <a:rPr lang="en"/>
              <a:t> </a:t>
            </a:r>
          </a:p>
        </p:txBody>
      </p:sp>
      <p:sp>
        <p:nvSpPr>
          <p:cNvPr id="105" name="Shape 105"/>
          <p:cNvSpPr txBox="1">
            <a:spLocks noGrp="1"/>
          </p:cNvSpPr>
          <p:nvPr>
            <p:ph type="body" idx="1"/>
          </p:nvPr>
        </p:nvSpPr>
        <p:spPr>
          <a:xfrm>
            <a:off x="457200" y="960125"/>
            <a:ext cx="6930000" cy="5745475"/>
          </a:xfrm>
          <a:prstGeom prst="rect">
            <a:avLst/>
          </a:prstGeom>
        </p:spPr>
        <p:txBody>
          <a:bodyPr lIns="91425" tIns="91425" rIns="91425" bIns="91425" anchor="t" anchorCtr="0">
            <a:noAutofit/>
          </a:bodyPr>
          <a:lstStyle/>
          <a:p>
            <a:pPr lvl="0" rtl="0">
              <a:spcBef>
                <a:spcPts val="0"/>
              </a:spcBef>
              <a:spcAft>
                <a:spcPts val="1000"/>
              </a:spcAft>
              <a:buNone/>
            </a:pPr>
            <a:r>
              <a:rPr lang="en" sz="1400" dirty="0">
                <a:solidFill>
                  <a:srgbClr val="000000"/>
                </a:solidFill>
              </a:rPr>
              <a:t>-2002-2005: Hue University of Science (Khối Chuyên Toán)</a:t>
            </a:r>
          </a:p>
          <a:p>
            <a:pPr lvl="0" rtl="0">
              <a:spcBef>
                <a:spcPts val="0"/>
              </a:spcBef>
              <a:spcAft>
                <a:spcPts val="1000"/>
              </a:spcAft>
              <a:buNone/>
            </a:pPr>
            <a:r>
              <a:rPr lang="en" sz="1400" dirty="0">
                <a:solidFill>
                  <a:srgbClr val="000000"/>
                </a:solidFill>
              </a:rPr>
              <a:t>-2005-2010: B.E, HCMUT (ĐHBK TP. HCM)</a:t>
            </a:r>
          </a:p>
          <a:p>
            <a:pPr lvl="0">
              <a:spcBef>
                <a:spcPts val="0"/>
              </a:spcBef>
              <a:spcAft>
                <a:spcPts val="1000"/>
              </a:spcAft>
              <a:buNone/>
            </a:pPr>
            <a:r>
              <a:rPr lang="en" sz="1400" dirty="0">
                <a:solidFill>
                  <a:srgbClr val="000000"/>
                </a:solidFill>
              </a:rPr>
              <a:t>-2010-2012: M.Sc,  HCMUT</a:t>
            </a:r>
          </a:p>
          <a:p>
            <a:pPr lvl="0" rtl="0">
              <a:spcBef>
                <a:spcPts val="0"/>
              </a:spcBef>
              <a:spcAft>
                <a:spcPts val="1000"/>
              </a:spcAft>
              <a:buNone/>
            </a:pPr>
            <a:r>
              <a:rPr lang="en" sz="1400" dirty="0">
                <a:solidFill>
                  <a:srgbClr val="000000"/>
                </a:solidFill>
              </a:rPr>
              <a:t>- 2012: Internship - University of Applied Sciences of Western                                    Switzerland (Switzerland), Prof. Pierre Kuonen Lab</a:t>
            </a:r>
          </a:p>
          <a:p>
            <a:pPr lvl="0" rtl="0">
              <a:spcBef>
                <a:spcPts val="0"/>
              </a:spcBef>
              <a:spcAft>
                <a:spcPts val="1000"/>
              </a:spcAft>
              <a:buNone/>
            </a:pPr>
            <a:r>
              <a:rPr lang="en" sz="1400" dirty="0">
                <a:solidFill>
                  <a:srgbClr val="000000"/>
                </a:solidFill>
              </a:rPr>
              <a:t>-2013-2014: Internship -  NII, Prof. Shigeki Yamada Lab</a:t>
            </a:r>
          </a:p>
          <a:p>
            <a:pPr lvl="0" rtl="0">
              <a:spcBef>
                <a:spcPts val="0"/>
              </a:spcBef>
              <a:spcAft>
                <a:spcPts val="1000"/>
              </a:spcAft>
              <a:buNone/>
            </a:pPr>
            <a:r>
              <a:rPr lang="en" sz="1400" dirty="0">
                <a:solidFill>
                  <a:srgbClr val="000000"/>
                </a:solidFill>
              </a:rPr>
              <a:t>-2014 - … : Lecturer at UIT (ĐH CNTT - ĐHQG TP.HCM)</a:t>
            </a:r>
          </a:p>
          <a:p>
            <a:pPr lvl="0">
              <a:spcBef>
                <a:spcPts val="0"/>
              </a:spcBef>
              <a:spcAft>
                <a:spcPts val="1000"/>
              </a:spcAft>
              <a:buNone/>
            </a:pPr>
            <a:r>
              <a:rPr lang="en" sz="1400" dirty="0" smtClean="0">
                <a:solidFill>
                  <a:srgbClr val="000000"/>
                </a:solidFill>
              </a:rPr>
              <a:t>-2014</a:t>
            </a:r>
            <a:r>
              <a:rPr lang="en-US" sz="1400" dirty="0" smtClean="0">
                <a:solidFill>
                  <a:srgbClr val="000000"/>
                </a:solidFill>
              </a:rPr>
              <a:t> </a:t>
            </a:r>
            <a:r>
              <a:rPr lang="en" sz="1400" dirty="0" smtClean="0">
                <a:solidFill>
                  <a:srgbClr val="000000"/>
                </a:solidFill>
              </a:rPr>
              <a:t>- </a:t>
            </a:r>
            <a:r>
              <a:rPr lang="en" sz="1400" dirty="0">
                <a:solidFill>
                  <a:srgbClr val="000000"/>
                </a:solidFill>
              </a:rPr>
              <a:t>Now: PhD candidate, SOKENDAI-NII, Kensuke Fukuda Lab (MEXT scholarship)</a:t>
            </a:r>
          </a:p>
          <a:p>
            <a:pPr lvl="0" rtl="0">
              <a:spcBef>
                <a:spcPts val="0"/>
              </a:spcBef>
              <a:spcAft>
                <a:spcPts val="1000"/>
              </a:spcAft>
              <a:buNone/>
            </a:pPr>
            <a:r>
              <a:rPr lang="en" sz="1600" b="1" i="1" dirty="0">
                <a:solidFill>
                  <a:srgbClr val="000000"/>
                </a:solidFill>
              </a:rPr>
              <a:t>Research interests:</a:t>
            </a:r>
          </a:p>
          <a:p>
            <a:pPr marL="457200" lvl="0" indent="-317500" rtl="0">
              <a:spcBef>
                <a:spcPts val="0"/>
              </a:spcBef>
              <a:spcAft>
                <a:spcPts val="1000"/>
              </a:spcAft>
              <a:buClr>
                <a:srgbClr val="000000"/>
              </a:buClr>
              <a:buSzPct val="100000"/>
              <a:buChar char="-"/>
            </a:pPr>
            <a:r>
              <a:rPr lang="en" sz="1400" dirty="0">
                <a:solidFill>
                  <a:srgbClr val="000000"/>
                </a:solidFill>
              </a:rPr>
              <a:t>Software-defined networking (SDN)</a:t>
            </a:r>
          </a:p>
          <a:p>
            <a:pPr marL="457200" lvl="0" indent="-317500" rtl="0">
              <a:spcBef>
                <a:spcPts val="0"/>
              </a:spcBef>
              <a:spcAft>
                <a:spcPts val="1000"/>
              </a:spcAft>
              <a:buClr>
                <a:srgbClr val="000000"/>
              </a:buClr>
              <a:buSzPct val="100000"/>
              <a:buChar char="-"/>
            </a:pPr>
            <a:r>
              <a:rPr lang="en" sz="1400" dirty="0">
                <a:solidFill>
                  <a:srgbClr val="000000"/>
                </a:solidFill>
              </a:rPr>
              <a:t>Network measurement and analysis, wireless/ad-hoc network</a:t>
            </a:r>
          </a:p>
          <a:p>
            <a:pPr marL="457200" lvl="0" indent="-317500" rtl="0">
              <a:spcBef>
                <a:spcPts val="0"/>
              </a:spcBef>
              <a:spcAft>
                <a:spcPts val="1000"/>
              </a:spcAft>
              <a:buClr>
                <a:srgbClr val="000000"/>
              </a:buClr>
              <a:buSzPct val="100000"/>
              <a:buChar char="-"/>
            </a:pPr>
            <a:r>
              <a:rPr lang="en" sz="1400" dirty="0">
                <a:solidFill>
                  <a:srgbClr val="000000"/>
                </a:solidFill>
              </a:rPr>
              <a:t>Intrusion/anomaly detection</a:t>
            </a:r>
          </a:p>
          <a:p>
            <a:pPr lvl="0" rtl="0">
              <a:spcBef>
                <a:spcPts val="0"/>
              </a:spcBef>
              <a:spcAft>
                <a:spcPts val="1000"/>
              </a:spcAft>
              <a:buNone/>
            </a:pPr>
            <a:r>
              <a:rPr lang="en" sz="1600" b="1" i="1" dirty="0">
                <a:solidFill>
                  <a:srgbClr val="000000"/>
                </a:solidFill>
              </a:rPr>
              <a:t>Contact:</a:t>
            </a:r>
            <a:r>
              <a:rPr lang="en" sz="1600" dirty="0">
                <a:solidFill>
                  <a:srgbClr val="000000"/>
                </a:solidFill>
              </a:rPr>
              <a:t> </a:t>
            </a:r>
            <a:r>
              <a:rPr lang="en" sz="1400" dirty="0">
                <a:solidFill>
                  <a:srgbClr val="000000"/>
                </a:solidFill>
              </a:rPr>
              <a:t>thien@nii.ac.jp / xuanthiencs@gmail.com / skype: xuanthien.phan</a:t>
            </a:r>
          </a:p>
          <a:p>
            <a:pPr lvl="0" rtl="0">
              <a:spcBef>
                <a:spcPts val="0"/>
              </a:spcBef>
              <a:spcAft>
                <a:spcPts val="1000"/>
              </a:spcAft>
              <a:buNone/>
            </a:pPr>
            <a:r>
              <a:rPr lang="en" sz="1400" dirty="0">
                <a:solidFill>
                  <a:srgbClr val="000000"/>
                </a:solidFill>
              </a:rPr>
              <a:t>*** “</a:t>
            </a:r>
            <a:r>
              <a:rPr lang="en" sz="1600" b="1" i="1" dirty="0">
                <a:solidFill>
                  <a:srgbClr val="0000FF"/>
                </a:solidFill>
              </a:rPr>
              <a:t>Together we move forward!</a:t>
            </a:r>
            <a:r>
              <a:rPr lang="en" sz="1400" dirty="0">
                <a:solidFill>
                  <a:srgbClr val="000000"/>
                </a:solidFill>
              </a:rPr>
              <a:t>” ***</a:t>
            </a:r>
          </a:p>
          <a:p>
            <a:pPr lvl="0">
              <a:spcBef>
                <a:spcPts val="0"/>
              </a:spcBef>
              <a:spcAft>
                <a:spcPts val="1000"/>
              </a:spcAft>
              <a:buNone/>
            </a:pPr>
            <a:endParaRPr sz="1400" dirty="0"/>
          </a:p>
        </p:txBody>
      </p:sp>
      <p:pic>
        <p:nvPicPr>
          <p:cNvPr id="106" name="Shape 106" descr="profile_photo.jpg"/>
          <p:cNvPicPr preferRelativeResize="0"/>
          <p:nvPr/>
        </p:nvPicPr>
        <p:blipFill>
          <a:blip r:embed="rId3">
            <a:alphaModFix/>
          </a:blip>
          <a:stretch>
            <a:fillRect/>
          </a:stretch>
        </p:blipFill>
        <p:spPr>
          <a:xfrm>
            <a:off x="5653974" y="274649"/>
            <a:ext cx="3396223" cy="3213125"/>
          </a:xfrm>
          <a:prstGeom prst="rect">
            <a:avLst/>
          </a:prstGeom>
          <a:noFill/>
          <a:ln>
            <a:noFill/>
          </a:ln>
        </p:spPr>
      </p:pic>
    </p:spTree>
    <p:extLst>
      <p:ext uri="{BB962C8B-B14F-4D97-AF65-F5344CB8AC3E}">
        <p14:creationId xmlns:p14="http://schemas.microsoft.com/office/powerpoint/2010/main" val="8615491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55000" lnSpcReduction="20000"/>
          </a:bodyPr>
          <a:lstStyle/>
          <a:p>
            <a:r>
              <a:rPr lang="en-US" sz="7200" dirty="0" smtClean="0">
                <a:latin typeface="Avenir Light"/>
                <a:cs typeface="Avenir Light"/>
              </a:rPr>
              <a:t>Software-Defined Networking (SDN)</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3962400"/>
            <a:ext cx="8458200" cy="25146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000" dirty="0" smtClean="0">
                <a:latin typeface="Avenir Light"/>
                <a:cs typeface="Avenir Light"/>
              </a:rPr>
              <a:t>Decouple data and control planes, centralized network state </a:t>
            </a:r>
          </a:p>
          <a:p>
            <a:pPr marL="342900" indent="-342900" algn="just">
              <a:spcAft>
                <a:spcPts val="1200"/>
              </a:spcAft>
              <a:buClr>
                <a:schemeClr val="accent5">
                  <a:lumMod val="75000"/>
                </a:schemeClr>
              </a:buClr>
              <a:buSzPct val="80000"/>
              <a:buFont typeface="Wingdings" charset="2"/>
              <a:buChar char="ü"/>
            </a:pPr>
            <a:r>
              <a:rPr lang="en-US" sz="2000" dirty="0" smtClean="0">
                <a:latin typeface="Avenir Light"/>
                <a:cs typeface="Avenir Light"/>
              </a:rPr>
              <a:t>Programming-based, real-time network configuration</a:t>
            </a:r>
          </a:p>
          <a:p>
            <a:pPr marL="342900" indent="-342900" algn="just">
              <a:spcAft>
                <a:spcPts val="1200"/>
              </a:spcAft>
              <a:buClr>
                <a:schemeClr val="accent5">
                  <a:lumMod val="75000"/>
                </a:schemeClr>
              </a:buClr>
              <a:buSzPct val="80000"/>
              <a:buFont typeface="Wingdings" charset="2"/>
              <a:buChar char="ü"/>
            </a:pPr>
            <a:r>
              <a:rPr lang="en-US" sz="2000" dirty="0" smtClean="0">
                <a:latin typeface="Avenir Light"/>
                <a:cs typeface="Avenir Light"/>
              </a:rPr>
              <a:t>Vendor independence</a:t>
            </a:r>
          </a:p>
          <a:p>
            <a:pPr marL="342900" indent="-342900" algn="just">
              <a:spcAft>
                <a:spcPts val="1200"/>
              </a:spcAft>
              <a:buClr>
                <a:schemeClr val="accent5">
                  <a:lumMod val="75000"/>
                </a:schemeClr>
              </a:buClr>
              <a:buSzPct val="80000"/>
              <a:buFont typeface="Wingdings" charset="2"/>
              <a:buChar char="ü"/>
            </a:pPr>
            <a:r>
              <a:rPr lang="en-US" sz="2000" dirty="0" smtClean="0">
                <a:latin typeface="Avenir Light"/>
                <a:cs typeface="Avenir Light"/>
              </a:rPr>
              <a:t>Flexibility </a:t>
            </a:r>
            <a:r>
              <a:rPr lang="en-US" sz="2000" dirty="0">
                <a:latin typeface="Avenir Light"/>
                <a:cs typeface="Avenir Light"/>
              </a:rPr>
              <a:t>to </a:t>
            </a:r>
            <a:r>
              <a:rPr lang="en-US" sz="2000" dirty="0" smtClean="0">
                <a:latin typeface="Avenir Light"/>
                <a:cs typeface="Avenir Light"/>
              </a:rPr>
              <a:t>configure</a:t>
            </a:r>
            <a:r>
              <a:rPr lang="en-US" sz="2000" dirty="0">
                <a:latin typeface="Avenir Light"/>
                <a:cs typeface="Avenir Light"/>
              </a:rPr>
              <a:t>, manage, secure, and optimize network resources via dynamic, automated SDN programs </a:t>
            </a:r>
            <a:endParaRPr lang="en-US" sz="2000" dirty="0" smtClean="0">
              <a:latin typeface="Avenir Light"/>
              <a:cs typeface="Avenir Light"/>
            </a:endParaRPr>
          </a:p>
          <a:p>
            <a:pPr marL="342900" indent="-342900" algn="just">
              <a:spcAft>
                <a:spcPts val="1200"/>
              </a:spcAft>
              <a:buClr>
                <a:schemeClr val="accent5">
                  <a:lumMod val="75000"/>
                </a:schemeClr>
              </a:buClr>
              <a:buSzPct val="80000"/>
              <a:buFont typeface="Wingdings" charset="2"/>
              <a:buChar char="ü"/>
            </a:pPr>
            <a:r>
              <a:rPr lang="en-US" sz="2000" dirty="0" smtClean="0">
                <a:latin typeface="Avenir Light"/>
                <a:cs typeface="Avenir Light"/>
              </a:rPr>
              <a:t>“Network Operating System”, future </a:t>
            </a:r>
            <a:r>
              <a:rPr lang="en-US" sz="2000" dirty="0">
                <a:latin typeface="Avenir Light"/>
                <a:cs typeface="Avenir Light"/>
              </a:rPr>
              <a:t>internet</a:t>
            </a:r>
          </a:p>
          <a:p>
            <a:pPr marL="342900" indent="-342900" algn="just">
              <a:spcAft>
                <a:spcPts val="1200"/>
              </a:spcAft>
              <a:buClr>
                <a:schemeClr val="accent5">
                  <a:lumMod val="75000"/>
                </a:schemeClr>
              </a:buClr>
              <a:buSzPct val="80000"/>
              <a:buFont typeface="Wingdings" charset="2"/>
              <a:buChar char="ü"/>
            </a:pPr>
            <a:endParaRPr lang="en-US" sz="2000" dirty="0" smtClean="0">
              <a:latin typeface="Avenir Light"/>
              <a:cs typeface="Avenir Light"/>
            </a:endParaRPr>
          </a:p>
          <a:p>
            <a:pPr marL="800100" lvl="1" indent="-342900" algn="just">
              <a:spcAft>
                <a:spcPts val="1200"/>
              </a:spcAft>
              <a:buClr>
                <a:schemeClr val="accent5">
                  <a:lumMod val="75000"/>
                </a:schemeClr>
              </a:buClr>
              <a:buSzPct val="80000"/>
              <a:buFont typeface="Courier New"/>
              <a:buChar char="o"/>
            </a:pPr>
            <a:endParaRPr lang="en-US" sz="2000" dirty="0" smtClean="0">
              <a:latin typeface="Avenir Light"/>
              <a:cs typeface="Avenir Light"/>
            </a:endParaRPr>
          </a:p>
          <a:p>
            <a:pPr marL="342900" indent="-342900" algn="just">
              <a:spcAft>
                <a:spcPts val="1200"/>
              </a:spcAft>
              <a:buClr>
                <a:schemeClr val="accent5">
                  <a:lumMod val="75000"/>
                </a:schemeClr>
              </a:buClr>
              <a:buSzPct val="80000"/>
              <a:buFont typeface="Wingdings" charset="2"/>
              <a:buChar char="ü"/>
            </a:pPr>
            <a:endParaRPr lang="en-US" sz="2000" dirty="0" smtClean="0">
              <a:latin typeface="Avenir Light"/>
              <a:cs typeface="Avenir Light"/>
            </a:endParaRPr>
          </a:p>
          <a:p>
            <a:pPr marL="800100" lvl="1" indent="-342900" algn="just">
              <a:spcAft>
                <a:spcPts val="1200"/>
              </a:spcAft>
              <a:buClr>
                <a:schemeClr val="accent5">
                  <a:lumMod val="75000"/>
                </a:schemeClr>
              </a:buClr>
              <a:buSzPct val="80000"/>
              <a:buFont typeface="Courier New"/>
              <a:buChar char="o"/>
            </a:pPr>
            <a:endParaRPr lang="en-US" sz="2000" dirty="0" smtClean="0">
              <a:latin typeface="Avenir Light"/>
              <a:cs typeface="Avenir Light"/>
            </a:endParaRPr>
          </a:p>
        </p:txBody>
      </p:sp>
      <p:pic>
        <p:nvPicPr>
          <p:cNvPr id="3" name="Picture 2"/>
          <p:cNvPicPr>
            <a:picLocks noChangeAspect="1"/>
          </p:cNvPicPr>
          <p:nvPr/>
        </p:nvPicPr>
        <p:blipFill>
          <a:blip r:embed="rId4"/>
          <a:stretch>
            <a:fillRect/>
          </a:stretch>
        </p:blipFill>
        <p:spPr>
          <a:xfrm>
            <a:off x="2362200" y="990600"/>
            <a:ext cx="4114800" cy="2721077"/>
          </a:xfrm>
          <a:prstGeom prst="rect">
            <a:avLst/>
          </a:prstGeom>
        </p:spPr>
      </p:pic>
    </p:spTree>
    <p:extLst>
      <p:ext uri="{BB962C8B-B14F-4D97-AF65-F5344CB8AC3E}">
        <p14:creationId xmlns:p14="http://schemas.microsoft.com/office/powerpoint/2010/main" val="25993067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609600"/>
          </a:xfrm>
          <a:prstGeom prst="rect">
            <a:avLst/>
          </a:prstGeom>
          <a:noFill/>
        </p:spPr>
        <p:txBody>
          <a:bodyPr wrap="square" rtlCol="0">
            <a:normAutofit fontScale="47500" lnSpcReduction="20000"/>
          </a:bodyPr>
          <a:lstStyle/>
          <a:p>
            <a:r>
              <a:rPr lang="en-US" sz="7200" dirty="0" smtClean="0">
                <a:latin typeface="Avenir Light"/>
                <a:cs typeface="Avenir Light"/>
              </a:rPr>
              <a:t>SDN and anomaly/intrusion detection</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295400"/>
            <a:ext cx="8458200" cy="51816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endParaRPr lang="en-US" sz="2400" dirty="0" smtClean="0">
              <a:latin typeface="Avenir Light"/>
              <a:cs typeface="Avenir Light"/>
            </a:endParaRPr>
          </a:p>
          <a:p>
            <a:pPr marL="800100" lvl="1" indent="-342900" algn="just">
              <a:spcAft>
                <a:spcPts val="1200"/>
              </a:spcAft>
              <a:buClr>
                <a:schemeClr val="accent5">
                  <a:lumMod val="75000"/>
                </a:schemeClr>
              </a:buClr>
              <a:buSzPct val="80000"/>
              <a:buFont typeface="Courier New"/>
              <a:buChar char="o"/>
            </a:pPr>
            <a:endParaRPr lang="en-US" sz="2000" dirty="0" smtClean="0">
              <a:latin typeface="Avenir Light"/>
              <a:cs typeface="Avenir Light"/>
            </a:endParaRPr>
          </a:p>
        </p:txBody>
      </p:sp>
      <p:pic>
        <p:nvPicPr>
          <p:cNvPr id="3" name="Picture 2"/>
          <p:cNvPicPr>
            <a:picLocks noChangeAspect="1"/>
          </p:cNvPicPr>
          <p:nvPr/>
        </p:nvPicPr>
        <p:blipFill>
          <a:blip r:embed="rId4"/>
          <a:stretch>
            <a:fillRect/>
          </a:stretch>
        </p:blipFill>
        <p:spPr>
          <a:xfrm>
            <a:off x="914400" y="1371600"/>
            <a:ext cx="7351635" cy="4554261"/>
          </a:xfrm>
          <a:prstGeom prst="rect">
            <a:avLst/>
          </a:prstGeom>
        </p:spPr>
      </p:pic>
    </p:spTree>
    <p:extLst>
      <p:ext uri="{BB962C8B-B14F-4D97-AF65-F5344CB8AC3E}">
        <p14:creationId xmlns:p14="http://schemas.microsoft.com/office/powerpoint/2010/main" val="386061819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55000" lnSpcReduction="20000"/>
          </a:bodyPr>
          <a:lstStyle/>
          <a:p>
            <a:r>
              <a:rPr lang="en-US" sz="7200" dirty="0" smtClean="0">
                <a:latin typeface="Avenir Light"/>
                <a:cs typeface="Avenir Light"/>
              </a:rPr>
              <a:t>NII-Vietnamese community </a:t>
            </a:r>
            <a:r>
              <a:rPr lang="en-US" sz="7200" dirty="0">
                <a:latin typeface="Avenir Light"/>
                <a:cs typeface="Avenir Light"/>
              </a:rPr>
              <a:t>activities</a:t>
            </a:r>
            <a:endParaRPr lang="en-US" sz="7200" dirty="0" smtClean="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Over 180 members, ~ 20 – 25 onsite at NII (PhD, Post-doc, interns, Assist. Prof., </a:t>
            </a:r>
            <a:r>
              <a:rPr lang="en-US" sz="2400" dirty="0">
                <a:latin typeface="Avenir Light"/>
                <a:cs typeface="Avenir Light"/>
              </a:rPr>
              <a:t>Assoc. Prof</a:t>
            </a:r>
            <a:r>
              <a:rPr lang="en-US" sz="2400" dirty="0" smtClean="0">
                <a:latin typeface="Avenir Light"/>
                <a:cs typeface="Avenir Light"/>
              </a:rPr>
              <a:t>.)</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Academic:</a:t>
            </a: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S</a:t>
            </a:r>
            <a:r>
              <a:rPr lang="en-US" sz="2000" dirty="0" smtClean="0">
                <a:latin typeface="Avenir Light"/>
                <a:cs typeface="Avenir Light"/>
              </a:rPr>
              <a:t>eminars/lunch seminars</a:t>
            </a: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C</a:t>
            </a:r>
            <a:r>
              <a:rPr lang="en-US" sz="2000" dirty="0" smtClean="0">
                <a:latin typeface="Avenir Light"/>
                <a:cs typeface="Avenir Light"/>
              </a:rPr>
              <a:t>lasses/workshops: paper reading/writing skills, presentations,...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Information sharing: PhD scholarship, Post-doc positions, internship, job opportunities,... </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Hangout: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Hiking trips, climbing mountains (Fuji, Takao, </a:t>
            </a:r>
            <a:r>
              <a:rPr lang="en-US" sz="2000" dirty="0" err="1" smtClean="0">
                <a:latin typeface="Avenir Light"/>
                <a:cs typeface="Avenir Light"/>
              </a:rPr>
              <a:t>Okutama</a:t>
            </a:r>
            <a:r>
              <a:rPr lang="en-US" sz="2000" dirty="0" smtClean="0">
                <a:latin typeface="Avenir Light"/>
                <a:cs typeface="Avenir Light"/>
              </a:rPr>
              <a:t>,...)</a:t>
            </a:r>
          </a:p>
          <a:p>
            <a:pPr marL="800100" lvl="1" indent="-342900" algn="just">
              <a:spcAft>
                <a:spcPts val="1200"/>
              </a:spcAft>
              <a:buClr>
                <a:schemeClr val="accent5">
                  <a:lumMod val="75000"/>
                </a:schemeClr>
              </a:buClr>
              <a:buSzPct val="80000"/>
              <a:buFont typeface="Courier New"/>
              <a:buChar char="o"/>
            </a:pPr>
            <a:r>
              <a:rPr lang="en-US" sz="2000" dirty="0" err="1" smtClean="0">
                <a:latin typeface="Avenir Light"/>
                <a:cs typeface="Avenir Light"/>
              </a:rPr>
              <a:t>Bonenkai</a:t>
            </a:r>
            <a:r>
              <a:rPr lang="en-US" sz="2000" dirty="0" smtClean="0">
                <a:latin typeface="Avenir Light"/>
                <a:cs typeface="Avenir Light"/>
              </a:rPr>
              <a:t>, </a:t>
            </a:r>
            <a:r>
              <a:rPr lang="en-US" sz="2000" dirty="0" err="1" smtClean="0">
                <a:latin typeface="Avenir Light"/>
                <a:cs typeface="Avenir Light"/>
              </a:rPr>
              <a:t>Shinenkai</a:t>
            </a:r>
            <a:r>
              <a:rPr lang="en-US" sz="2000" dirty="0" smtClean="0">
                <a:latin typeface="Avenir Light"/>
                <a:cs typeface="Avenir Light"/>
              </a:rPr>
              <a:t> (December, January)</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Hanami (April), </a:t>
            </a:r>
            <a:r>
              <a:rPr lang="en-US" sz="2000" dirty="0" err="1" smtClean="0">
                <a:latin typeface="Avenir Light"/>
                <a:cs typeface="Avenir Light"/>
              </a:rPr>
              <a:t>Hanabi</a:t>
            </a:r>
            <a:r>
              <a:rPr lang="en-US" sz="2000" dirty="0" smtClean="0">
                <a:latin typeface="Avenir Light"/>
                <a:cs typeface="Avenir Light"/>
              </a:rPr>
              <a:t> (June, July,...)</a:t>
            </a:r>
          </a:p>
          <a:p>
            <a:pPr marL="342900" indent="-342900" algn="just">
              <a:spcAft>
                <a:spcPts val="1200"/>
              </a:spcAft>
              <a:buClr>
                <a:schemeClr val="accent5">
                  <a:lumMod val="75000"/>
                </a:schemeClr>
              </a:buClr>
              <a:buSzPct val="80000"/>
              <a:buFont typeface="Wingdings" charset="2"/>
              <a:buChar char="ü"/>
            </a:pPr>
            <a:r>
              <a:rPr lang="en-US" sz="2400" dirty="0">
                <a:latin typeface="Avenir Light"/>
                <a:cs typeface="Avenir Light"/>
              </a:rPr>
              <a:t>F</a:t>
            </a:r>
            <a:r>
              <a:rPr lang="en-US" sz="2400" dirty="0" smtClean="0">
                <a:latin typeface="Avenir Light"/>
                <a:cs typeface="Avenir Light"/>
              </a:rPr>
              <a:t>acilities: </a:t>
            </a: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G</a:t>
            </a:r>
            <a:r>
              <a:rPr lang="en-US" sz="2000" dirty="0" smtClean="0">
                <a:latin typeface="Avenir Light"/>
                <a:cs typeface="Avenir Light"/>
              </a:rPr>
              <a:t>roup email (NII-Vietnamese@googlegroup.com), Facebook  </a:t>
            </a:r>
            <a:endParaRPr lang="en-US" sz="2000" dirty="0" smtClean="0">
              <a:latin typeface="Avenir Light"/>
              <a:cs typeface="Avenir Light"/>
            </a:endParaRPr>
          </a:p>
          <a:p>
            <a:pPr marL="800100" lvl="1" indent="-342900" algn="just">
              <a:spcAft>
                <a:spcPts val="1200"/>
              </a:spcAft>
              <a:buClr>
                <a:schemeClr val="accent5">
                  <a:lumMod val="75000"/>
                </a:schemeClr>
              </a:buClr>
              <a:buSzPct val="80000"/>
              <a:buFont typeface="Wingdings" charset="2"/>
              <a:buChar char="ü"/>
            </a:pPr>
            <a:endParaRPr lang="en-US" sz="2400" dirty="0" smtClean="0">
              <a:latin typeface="Avenir Light"/>
              <a:cs typeface="Avenir Light"/>
            </a:endParaRPr>
          </a:p>
        </p:txBody>
      </p:sp>
    </p:spTree>
    <p:extLst>
      <p:ext uri="{BB962C8B-B14F-4D97-AF65-F5344CB8AC3E}">
        <p14:creationId xmlns:p14="http://schemas.microsoft.com/office/powerpoint/2010/main" val="5986831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55000" lnSpcReduction="20000"/>
          </a:bodyPr>
          <a:lstStyle/>
          <a:p>
            <a:r>
              <a:rPr lang="en-US" sz="7200" dirty="0" smtClean="0">
                <a:latin typeface="Avenir Light"/>
                <a:cs typeface="Avenir Light"/>
              </a:rPr>
              <a:t>NII-Vietnamese community </a:t>
            </a:r>
            <a:r>
              <a:rPr lang="en-US" sz="7200" dirty="0">
                <a:latin typeface="Avenir Light"/>
                <a:cs typeface="Avenir Light"/>
              </a:rPr>
              <a:t>activities</a:t>
            </a:r>
            <a:endParaRPr lang="en-US" sz="7200" dirty="0" smtClean="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Group photos</a:t>
            </a:r>
            <a:endParaRPr lang="en-US" sz="2400" dirty="0">
              <a:latin typeface="Avenir Light"/>
              <a:cs typeface="Avenir Light"/>
            </a:endParaRPr>
          </a:p>
        </p:txBody>
      </p:sp>
    </p:spTree>
    <p:extLst>
      <p:ext uri="{BB962C8B-B14F-4D97-AF65-F5344CB8AC3E}">
        <p14:creationId xmlns:p14="http://schemas.microsoft.com/office/powerpoint/2010/main" val="188673938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Seminars</a:t>
            </a:r>
            <a:endParaRPr lang="en-US" sz="2400" dirty="0">
              <a:latin typeface="Avenir Light"/>
              <a:cs typeface="Avenir Light"/>
            </a:endParaRPr>
          </a:p>
        </p:txBody>
      </p:sp>
      <p:pic>
        <p:nvPicPr>
          <p:cNvPr id="3" name="Picture 2" descr="photo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524000"/>
            <a:ext cx="3657600" cy="2743200"/>
          </a:xfrm>
          <a:prstGeom prst="rect">
            <a:avLst/>
          </a:prstGeom>
        </p:spPr>
      </p:pic>
      <p:pic>
        <p:nvPicPr>
          <p:cNvPr id="5" name="Picture 4" descr="IMG_2665.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000" y="1524000"/>
            <a:ext cx="3657600" cy="2743200"/>
          </a:xfrm>
          <a:prstGeom prst="rect">
            <a:avLst/>
          </a:prstGeom>
        </p:spPr>
      </p:pic>
    </p:spTree>
    <p:extLst>
      <p:ext uri="{BB962C8B-B14F-4D97-AF65-F5344CB8AC3E}">
        <p14:creationId xmlns:p14="http://schemas.microsoft.com/office/powerpoint/2010/main" val="390388489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Hiking/climbing trips</a:t>
            </a:r>
            <a:endParaRPr lang="en-US" sz="2400" dirty="0">
              <a:latin typeface="Avenir Light"/>
              <a:cs typeface="Avenir Light"/>
            </a:endParaRPr>
          </a:p>
        </p:txBody>
      </p:sp>
      <p:pic>
        <p:nvPicPr>
          <p:cNvPr id="6" name="Picture 5" descr="IMG_234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 y="1066800"/>
            <a:ext cx="3657600" cy="2743200"/>
          </a:xfrm>
          <a:prstGeom prst="rect">
            <a:avLst/>
          </a:prstGeom>
        </p:spPr>
      </p:pic>
      <p:pic>
        <p:nvPicPr>
          <p:cNvPr id="4" name="Picture 3" descr="IMG_2348.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600" y="1066800"/>
            <a:ext cx="3657600" cy="2743200"/>
          </a:xfrm>
          <a:prstGeom prst="rect">
            <a:avLst/>
          </a:prstGeom>
        </p:spPr>
      </p:pic>
      <p:pic>
        <p:nvPicPr>
          <p:cNvPr id="7" name="Picture 6" descr="IMG_237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000" y="3962400"/>
            <a:ext cx="3657600" cy="2743200"/>
          </a:xfrm>
          <a:prstGeom prst="rect">
            <a:avLst/>
          </a:prstGeom>
        </p:spPr>
      </p:pic>
      <p:pic>
        <p:nvPicPr>
          <p:cNvPr id="9" name="Picture 8" descr="IMG_1903.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0600" y="3962400"/>
            <a:ext cx="3733800" cy="2800350"/>
          </a:xfrm>
          <a:prstGeom prst="rect">
            <a:avLst/>
          </a:prstGeom>
        </p:spPr>
      </p:pic>
    </p:spTree>
    <p:extLst>
      <p:ext uri="{BB962C8B-B14F-4D97-AF65-F5344CB8AC3E}">
        <p14:creationId xmlns:p14="http://schemas.microsoft.com/office/powerpoint/2010/main" val="4866355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5.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6.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heme/theme1.xml><?xml version="1.0" encoding="utf-8"?>
<a:theme xmlns:a="http://schemas.openxmlformats.org/drawingml/2006/main" name="Training New Employe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 New Employees.potx</Template>
  <TotalTime>0</TotalTime>
  <Words>740</Words>
  <Application>Microsoft Macintosh PowerPoint</Application>
  <PresentationFormat>On-screen Show (4:3)</PresentationFormat>
  <Paragraphs>153</Paragraphs>
  <Slides>21</Slides>
  <Notes>21</Notes>
  <HiddenSlides>0</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Training New Employees</vt:lpstr>
      <vt:lpstr>coral</vt:lpstr>
      <vt:lpstr>NII-VN group Seminar </vt:lpstr>
      <vt:lpstr>Content</vt:lpstr>
      <vt:lpstr>Phan Xuân Thiện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2010-02-01T21:33:28Z</dcterms:created>
  <dcterms:modified xsi:type="dcterms:W3CDTF">2016-09-16T08:04:37Z</dcterms:modified>
</cp:coreProperties>
</file>